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29"/>
  </p:notesMasterIdLst>
  <p:sldIdLst>
    <p:sldId id="257" r:id="rId6"/>
    <p:sldId id="587" r:id="rId7"/>
    <p:sldId id="586" r:id="rId8"/>
    <p:sldId id="258" r:id="rId9"/>
    <p:sldId id="259" r:id="rId10"/>
    <p:sldId id="260" r:id="rId11"/>
    <p:sldId id="261" r:id="rId12"/>
    <p:sldId id="270" r:id="rId13"/>
    <p:sldId id="271" r:id="rId14"/>
    <p:sldId id="273" r:id="rId15"/>
    <p:sldId id="274" r:id="rId16"/>
    <p:sldId id="262" r:id="rId17"/>
    <p:sldId id="272" r:id="rId18"/>
    <p:sldId id="277" r:id="rId19"/>
    <p:sldId id="278" r:id="rId20"/>
    <p:sldId id="279" r:id="rId21"/>
    <p:sldId id="280" r:id="rId22"/>
    <p:sldId id="281" r:id="rId23"/>
    <p:sldId id="282" r:id="rId24"/>
    <p:sldId id="283" r:id="rId25"/>
    <p:sldId id="284" r:id="rId26"/>
    <p:sldId id="588" r:id="rId27"/>
    <p:sldId id="269" r:id="rId2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C7D8F1-9F0F-4AD2-B383-1C1136E8DB90}" v="11" dt="2025-01-21T16:59:54.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4" d="100"/>
          <a:sy n="64" d="100"/>
        </p:scale>
        <p:origin x="9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hanne@responsiblemines.org" userId="S::christophehanne@responsiblemines.org::86d8fbb3-2f8c-4c70-9d0a-e6bcc3171e8c" providerId="AD" clId="Web-{9248A9E4-B90D-FC76-C0A8-F445DD89BCFE}"/>
    <pc:docChg chg="addSld modSld">
      <pc:chgData name="christophehanne@responsiblemines.org" userId="S::christophehanne@responsiblemines.org::86d8fbb3-2f8c-4c70-9d0a-e6bcc3171e8c" providerId="AD" clId="Web-{9248A9E4-B90D-FC76-C0A8-F445DD89BCFE}" dt="2024-11-28T19:28:36.692" v="4" actId="20577"/>
      <pc:docMkLst>
        <pc:docMk/>
      </pc:docMkLst>
      <pc:sldChg chg="add">
        <pc:chgData name="christophehanne@responsiblemines.org" userId="S::christophehanne@responsiblemines.org::86d8fbb3-2f8c-4c70-9d0a-e6bcc3171e8c" providerId="AD" clId="Web-{9248A9E4-B90D-FC76-C0A8-F445DD89BCFE}" dt="2024-11-28T19:28:04.628" v="0"/>
        <pc:sldMkLst>
          <pc:docMk/>
          <pc:sldMk cId="1391864047" sldId="585"/>
        </pc:sldMkLst>
      </pc:sldChg>
      <pc:sldChg chg="modSp add">
        <pc:chgData name="christophehanne@responsiblemines.org" userId="S::christophehanne@responsiblemines.org::86d8fbb3-2f8c-4c70-9d0a-e6bcc3171e8c" providerId="AD" clId="Web-{9248A9E4-B90D-FC76-C0A8-F445DD89BCFE}" dt="2024-11-28T19:28:36.692" v="4" actId="20577"/>
        <pc:sldMkLst>
          <pc:docMk/>
          <pc:sldMk cId="2872437913" sldId="586"/>
        </pc:sldMkLst>
        <pc:spChg chg="mod">
          <ac:chgData name="christophehanne@responsiblemines.org" userId="S::christophehanne@responsiblemines.org::86d8fbb3-2f8c-4c70-9d0a-e6bcc3171e8c" providerId="AD" clId="Web-{9248A9E4-B90D-FC76-C0A8-F445DD89BCFE}" dt="2024-11-28T19:28:30.254" v="2" actId="20577"/>
          <ac:spMkLst>
            <pc:docMk/>
            <pc:sldMk cId="2872437913" sldId="586"/>
            <ac:spMk id="32" creationId="{DD450B10-0E6E-0407-ECDF-D13CC23FBA27}"/>
          </ac:spMkLst>
        </pc:spChg>
        <pc:spChg chg="mod">
          <ac:chgData name="christophehanne@responsiblemines.org" userId="S::christophehanne@responsiblemines.org::86d8fbb3-2f8c-4c70-9d0a-e6bcc3171e8c" providerId="AD" clId="Web-{9248A9E4-B90D-FC76-C0A8-F445DD89BCFE}" dt="2024-11-28T19:28:33.301" v="3" actId="20577"/>
          <ac:spMkLst>
            <pc:docMk/>
            <pc:sldMk cId="2872437913" sldId="586"/>
            <ac:spMk id="33" creationId="{75F928CB-5482-F647-B5E8-883125177FA1}"/>
          </ac:spMkLst>
        </pc:spChg>
        <pc:spChg chg="mod">
          <ac:chgData name="christophehanne@responsiblemines.org" userId="S::christophehanne@responsiblemines.org::86d8fbb3-2f8c-4c70-9d0a-e6bcc3171e8c" providerId="AD" clId="Web-{9248A9E4-B90D-FC76-C0A8-F445DD89BCFE}" dt="2024-11-28T19:28:36.692" v="4" actId="20577"/>
          <ac:spMkLst>
            <pc:docMk/>
            <pc:sldMk cId="2872437913" sldId="586"/>
            <ac:spMk id="34" creationId="{7BE598FC-0EA7-7874-5A3E-6188C56E6533}"/>
          </ac:spMkLst>
        </pc:spChg>
      </pc:sldChg>
    </pc:docChg>
  </pc:docChgLst>
  <pc:docChgLst>
    <pc:chgData clId="Web-{9248A9E4-B90D-FC76-C0A8-F445DD89BCFE}"/>
    <pc:docChg chg="addSld">
      <pc:chgData name="" userId="" providerId="" clId="Web-{9248A9E4-B90D-FC76-C0A8-F445DD89BCFE}" dt="2024-11-28T19:27:48.580" v="0"/>
      <pc:docMkLst>
        <pc:docMk/>
      </pc:docMkLst>
      <pc:sldChg chg="add">
        <pc:chgData name="" userId="" providerId="" clId="Web-{9248A9E4-B90D-FC76-C0A8-F445DD89BCFE}" dt="2024-11-28T19:27:48.580" v="0"/>
        <pc:sldMkLst>
          <pc:docMk/>
          <pc:sldMk cId="589018267" sldId="584"/>
        </pc:sldMkLst>
      </pc:sldChg>
    </pc:docChg>
  </pc:docChgLst>
  <pc:docChgLst>
    <pc:chgData name="practicantes centro de formacion" userId="S::practicantescentrodeformacion@responsiblemines.org::2b9a4a32-4295-45f2-a858-0a8b1bc256aa" providerId="AD" clId="Web-{9F133043-229C-082B-5710-968CC5B4B252}"/>
    <pc:docChg chg="modSld">
      <pc:chgData name="practicantes centro de formacion" userId="S::practicantescentrodeformacion@responsiblemines.org::2b9a4a32-4295-45f2-a858-0a8b1bc256aa" providerId="AD" clId="Web-{9F133043-229C-082B-5710-968CC5B4B252}" dt="2024-12-11T19:42:21.662" v="62" actId="20577"/>
      <pc:docMkLst>
        <pc:docMk/>
      </pc:docMkLst>
      <pc:sldChg chg="delSp modSp">
        <pc:chgData name="practicantes centro de formacion" userId="S::practicantescentrodeformacion@responsiblemines.org::2b9a4a32-4295-45f2-a858-0a8b1bc256aa" providerId="AD" clId="Web-{9F133043-229C-082B-5710-968CC5B4B252}" dt="2024-12-11T19:42:21.662" v="62" actId="20577"/>
        <pc:sldMkLst>
          <pc:docMk/>
          <pc:sldMk cId="2872437913" sldId="586"/>
        </pc:sldMkLst>
        <pc:spChg chg="mod">
          <ac:chgData name="practicantes centro de formacion" userId="S::practicantescentrodeformacion@responsiblemines.org::2b9a4a32-4295-45f2-a858-0a8b1bc256aa" providerId="AD" clId="Web-{9F133043-229C-082B-5710-968CC5B4B252}" dt="2024-12-11T19:42:21.662" v="62" actId="20577"/>
          <ac:spMkLst>
            <pc:docMk/>
            <pc:sldMk cId="2872437913" sldId="586"/>
            <ac:spMk id="32" creationId="{DD450B10-0E6E-0407-ECDF-D13CC23FBA27}"/>
          </ac:spMkLst>
        </pc:spChg>
        <pc:spChg chg="mod">
          <ac:chgData name="practicantes centro de formacion" userId="S::practicantescentrodeformacion@responsiblemines.org::2b9a4a32-4295-45f2-a858-0a8b1bc256aa" providerId="AD" clId="Web-{9F133043-229C-082B-5710-968CC5B4B252}" dt="2024-12-11T19:38:28.881" v="22" actId="20577"/>
          <ac:spMkLst>
            <pc:docMk/>
            <pc:sldMk cId="2872437913" sldId="586"/>
            <ac:spMk id="33" creationId="{75F928CB-5482-F647-B5E8-883125177FA1}"/>
          </ac:spMkLst>
        </pc:spChg>
        <pc:spChg chg="mod">
          <ac:chgData name="practicantes centro de formacion" userId="S::practicantescentrodeformacion@responsiblemines.org::2b9a4a32-4295-45f2-a858-0a8b1bc256aa" providerId="AD" clId="Web-{9F133043-229C-082B-5710-968CC5B4B252}" dt="2024-12-11T19:40:53.782" v="41" actId="20577"/>
          <ac:spMkLst>
            <pc:docMk/>
            <pc:sldMk cId="2872437913" sldId="586"/>
            <ac:spMk id="34" creationId="{7BE598FC-0EA7-7874-5A3E-6188C56E6533}"/>
          </ac:spMkLst>
        </pc:spChg>
        <pc:spChg chg="mod">
          <ac:chgData name="practicantes centro de formacion" userId="S::practicantescentrodeformacion@responsiblemines.org::2b9a4a32-4295-45f2-a858-0a8b1bc256aa" providerId="AD" clId="Web-{9F133043-229C-082B-5710-968CC5B4B252}" dt="2024-12-11T19:42:08.958" v="59" actId="20577"/>
          <ac:spMkLst>
            <pc:docMk/>
            <pc:sldMk cId="2872437913" sldId="586"/>
            <ac:spMk id="35" creationId="{2654D9A7-3604-C05F-6BB9-19159C2FBB98}"/>
          </ac:spMkLst>
        </pc:spChg>
      </pc:sldChg>
    </pc:docChg>
  </pc:docChgLst>
  <pc:docChgLst>
    <pc:chgData name="christophehanne@responsiblemines.org" userId="86d8fbb3-2f8c-4c70-9d0a-e6bcc3171e8c" providerId="ADAL" clId="{7EC7D8F1-9F0F-4AD2-B383-1C1136E8DB90}"/>
    <pc:docChg chg="custSel delSld modSld">
      <pc:chgData name="christophehanne@responsiblemines.org" userId="86d8fbb3-2f8c-4c70-9d0a-e6bcc3171e8c" providerId="ADAL" clId="{7EC7D8F1-9F0F-4AD2-B383-1C1136E8DB90}" dt="2025-01-21T16:59:54.197" v="40" actId="1076"/>
      <pc:docMkLst>
        <pc:docMk/>
      </pc:docMkLst>
      <pc:sldChg chg="addSp modSp">
        <pc:chgData name="christophehanne@responsiblemines.org" userId="86d8fbb3-2f8c-4c70-9d0a-e6bcc3171e8c" providerId="ADAL" clId="{7EC7D8F1-9F0F-4AD2-B383-1C1136E8DB90}" dt="2025-01-17T15:12:47.321" v="0"/>
        <pc:sldMkLst>
          <pc:docMk/>
          <pc:sldMk cId="0" sldId="257"/>
        </pc:sldMkLst>
      </pc:sldChg>
      <pc:sldChg chg="modSp mod">
        <pc:chgData name="christophehanne@responsiblemines.org" userId="86d8fbb3-2f8c-4c70-9d0a-e6bcc3171e8c" providerId="ADAL" clId="{7EC7D8F1-9F0F-4AD2-B383-1C1136E8DB90}" dt="2025-01-17T15:21:06.052" v="31" actId="20577"/>
        <pc:sldMkLst>
          <pc:docMk/>
          <pc:sldMk cId="0" sldId="260"/>
        </pc:sldMkLst>
        <pc:spChg chg="mod">
          <ac:chgData name="christophehanne@responsiblemines.org" userId="86d8fbb3-2f8c-4c70-9d0a-e6bcc3171e8c" providerId="ADAL" clId="{7EC7D8F1-9F0F-4AD2-B383-1C1136E8DB90}" dt="2025-01-17T15:21:06.052" v="31" actId="20577"/>
          <ac:spMkLst>
            <pc:docMk/>
            <pc:sldMk cId="0" sldId="260"/>
            <ac:spMk id="14" creationId="{422DFFD7-09AB-3F7C-E70B-AE635F077C59}"/>
          </ac:spMkLst>
        </pc:spChg>
      </pc:sldChg>
      <pc:sldChg chg="modSp mod">
        <pc:chgData name="christophehanne@responsiblemines.org" userId="86d8fbb3-2f8c-4c70-9d0a-e6bcc3171e8c" providerId="ADAL" clId="{7EC7D8F1-9F0F-4AD2-B383-1C1136E8DB90}" dt="2025-01-17T15:21:19.866" v="37" actId="20577"/>
        <pc:sldMkLst>
          <pc:docMk/>
          <pc:sldMk cId="1755523536" sldId="270"/>
        </pc:sldMkLst>
        <pc:spChg chg="mod">
          <ac:chgData name="christophehanne@responsiblemines.org" userId="86d8fbb3-2f8c-4c70-9d0a-e6bcc3171e8c" providerId="ADAL" clId="{7EC7D8F1-9F0F-4AD2-B383-1C1136E8DB90}" dt="2025-01-17T15:21:19.866" v="37" actId="20577"/>
          <ac:spMkLst>
            <pc:docMk/>
            <pc:sldMk cId="1755523536" sldId="270"/>
            <ac:spMk id="2" creationId="{0F12E87A-4917-8DFD-A011-9B6FBE71317B}"/>
          </ac:spMkLst>
        </pc:spChg>
      </pc:sldChg>
      <pc:sldChg chg="modSp mod">
        <pc:chgData name="christophehanne@responsiblemines.org" userId="86d8fbb3-2f8c-4c70-9d0a-e6bcc3171e8c" providerId="ADAL" clId="{7EC7D8F1-9F0F-4AD2-B383-1C1136E8DB90}" dt="2025-01-21T16:59:54.197" v="40" actId="1076"/>
        <pc:sldMkLst>
          <pc:docMk/>
          <pc:sldMk cId="3471045153" sldId="274"/>
        </pc:sldMkLst>
        <pc:spChg chg="mod">
          <ac:chgData name="christophehanne@responsiblemines.org" userId="86d8fbb3-2f8c-4c70-9d0a-e6bcc3171e8c" providerId="ADAL" clId="{7EC7D8F1-9F0F-4AD2-B383-1C1136E8DB90}" dt="2025-01-21T16:59:48.384" v="38" actId="14100"/>
          <ac:spMkLst>
            <pc:docMk/>
            <pc:sldMk cId="3471045153" sldId="274"/>
            <ac:spMk id="3" creationId="{BFEF6EE0-38A4-A794-99A4-9411EFC975B4}"/>
          </ac:spMkLst>
        </pc:spChg>
        <pc:picChg chg="mod">
          <ac:chgData name="christophehanne@responsiblemines.org" userId="86d8fbb3-2f8c-4c70-9d0a-e6bcc3171e8c" providerId="ADAL" clId="{7EC7D8F1-9F0F-4AD2-B383-1C1136E8DB90}" dt="2025-01-21T16:59:54.197" v="40" actId="1076"/>
          <ac:picMkLst>
            <pc:docMk/>
            <pc:sldMk cId="3471045153" sldId="274"/>
            <ac:picMk id="3074" creationId="{E887BCAD-0F4D-4226-348F-3C45E7F7751E}"/>
          </ac:picMkLst>
        </pc:picChg>
      </pc:sldChg>
      <pc:sldChg chg="del">
        <pc:chgData name="christophehanne@responsiblemines.org" userId="86d8fbb3-2f8c-4c70-9d0a-e6bcc3171e8c" providerId="ADAL" clId="{7EC7D8F1-9F0F-4AD2-B383-1C1136E8DB90}" dt="2025-01-17T15:13:07.059" v="1" actId="47"/>
        <pc:sldMkLst>
          <pc:docMk/>
          <pc:sldMk cId="589018267" sldId="584"/>
        </pc:sldMkLst>
      </pc:sldChg>
      <pc:sldChg chg="del">
        <pc:chgData name="christophehanne@responsiblemines.org" userId="86d8fbb3-2f8c-4c70-9d0a-e6bcc3171e8c" providerId="ADAL" clId="{7EC7D8F1-9F0F-4AD2-B383-1C1136E8DB90}" dt="2025-01-17T15:13:21.365" v="2" actId="47"/>
        <pc:sldMkLst>
          <pc:docMk/>
          <pc:sldMk cId="1391864047" sldId="585"/>
        </pc:sldMkLst>
      </pc:sldChg>
    </pc:docChg>
  </pc:docChgLst>
  <pc:docChgLst>
    <pc:chgData name="miltonmunoz@responsiblemines.org" userId="S::miltonmunoz@responsiblemines.org::86bf0e9e-8db7-4a97-be04-3f257d8e1b7e" providerId="AD" clId="Web-{1D489CEB-4E26-CA6B-21AD-3F6724B7499C}"/>
    <pc:docChg chg="modSld">
      <pc:chgData name="miltonmunoz@responsiblemines.org" userId="S::miltonmunoz@responsiblemines.org::86bf0e9e-8db7-4a97-be04-3f257d8e1b7e" providerId="AD" clId="Web-{1D489CEB-4E26-CA6B-21AD-3F6724B7499C}" dt="2024-06-18T14:49:46.654" v="17" actId="20577"/>
      <pc:docMkLst>
        <pc:docMk/>
      </pc:docMkLst>
      <pc:sldChg chg="modSp">
        <pc:chgData name="miltonmunoz@responsiblemines.org" userId="S::miltonmunoz@responsiblemines.org::86bf0e9e-8db7-4a97-be04-3f257d8e1b7e" providerId="AD" clId="Web-{1D489CEB-4E26-CA6B-21AD-3F6724B7499C}" dt="2024-06-18T13:48:23.525" v="1" actId="20577"/>
        <pc:sldMkLst>
          <pc:docMk/>
          <pc:sldMk cId="0" sldId="257"/>
        </pc:sldMkLst>
      </pc:sldChg>
      <pc:sldChg chg="modSp">
        <pc:chgData name="miltonmunoz@responsiblemines.org" userId="S::miltonmunoz@responsiblemines.org::86bf0e9e-8db7-4a97-be04-3f257d8e1b7e" providerId="AD" clId="Web-{1D489CEB-4E26-CA6B-21AD-3F6724B7499C}" dt="2024-06-18T14:49:46.654" v="17" actId="20577"/>
        <pc:sldMkLst>
          <pc:docMk/>
          <pc:sldMk cId="3485533151" sldId="283"/>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image" Target="../media/image23.jpg"/><Relationship Id="rId4" Type="http://schemas.openxmlformats.org/officeDocument/2006/relationships/image" Target="../media/image25.jpg"/></Relationships>
</file>

<file path=ppt/diagrams/_rels/data3.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image" Target="../media/image26.jpg"/><Relationship Id="rId1" Type="http://schemas.openxmlformats.org/officeDocument/2006/relationships/image" Target="../media/image23.jpg"/><Relationship Id="rId5" Type="http://schemas.openxmlformats.org/officeDocument/2006/relationships/image" Target="../media/image29.jpg"/><Relationship Id="rId4" Type="http://schemas.openxmlformats.org/officeDocument/2006/relationships/image" Target="../media/image28.jfif"/></Relationships>
</file>

<file path=ppt/diagrams/_rels/data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image" Target="../media/image23.jpg"/></Relationships>
</file>

<file path=ppt/diagrams/_rels/data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6.jpg"/><Relationship Id="rId1" Type="http://schemas.openxmlformats.org/officeDocument/2006/relationships/image" Target="../media/image33.jpg"/><Relationship Id="rId4" Type="http://schemas.openxmlformats.org/officeDocument/2006/relationships/image" Target="../media/image35.jpg"/></Relationships>
</file>

<file path=ppt/diagrams/_rels/drawing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image" Target="../media/image23.jpg"/><Relationship Id="rId4" Type="http://schemas.openxmlformats.org/officeDocument/2006/relationships/image" Target="../media/image25.jpg"/></Relationships>
</file>

<file path=ppt/diagrams/_rels/drawing3.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image" Target="../media/image26.jpg"/><Relationship Id="rId1" Type="http://schemas.openxmlformats.org/officeDocument/2006/relationships/image" Target="../media/image23.jpg"/><Relationship Id="rId5" Type="http://schemas.openxmlformats.org/officeDocument/2006/relationships/image" Target="../media/image29.jpg"/><Relationship Id="rId4" Type="http://schemas.openxmlformats.org/officeDocument/2006/relationships/image" Target="../media/image28.jfif"/></Relationships>
</file>

<file path=ppt/diagrams/_rels/drawing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image" Target="../media/image23.jpg"/></Relationships>
</file>

<file path=ppt/diagrams/_rels/drawing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6.jpg"/><Relationship Id="rId1" Type="http://schemas.openxmlformats.org/officeDocument/2006/relationships/image" Target="../media/image33.jpg"/><Relationship Id="rId4" Type="http://schemas.openxmlformats.org/officeDocument/2006/relationships/image" Target="../media/image35.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F41CB9-FA0A-431F-8902-94E577123FC8}" type="doc">
      <dgm:prSet loTypeId="urn:microsoft.com/office/officeart/2005/8/layout/vList3" loCatId="list" qsTypeId="urn:microsoft.com/office/officeart/2005/8/quickstyle/simple1" qsCatId="simple" csTypeId="urn:microsoft.com/office/officeart/2005/8/colors/accent1_2" csCatId="accent1" phldr="1"/>
      <dgm:spPr/>
    </dgm:pt>
    <dgm:pt modelId="{54032C94-A44D-4A10-800A-9A9F01C6A45B}">
      <dgm:prSet phldrT="[Texto]"/>
      <dgm:spPr/>
      <dgm:t>
        <a:bodyPr/>
        <a:lstStyle/>
        <a:p>
          <a:r>
            <a:rPr lang="es-ES" dirty="0"/>
            <a:t>Conocimiento del Sistema productivo Etapas y Procesos que relacionan uso de sustancias químicas.  </a:t>
          </a:r>
          <a:endParaRPr lang="es-CO" dirty="0"/>
        </a:p>
      </dgm:t>
    </dgm:pt>
    <dgm:pt modelId="{89B4C03D-2612-4029-AF2F-3F68E4766263}" type="parTrans" cxnId="{FFF3436C-3147-4F2E-85A4-7BB94FB96350}">
      <dgm:prSet/>
      <dgm:spPr/>
      <dgm:t>
        <a:bodyPr/>
        <a:lstStyle/>
        <a:p>
          <a:endParaRPr lang="es-CO"/>
        </a:p>
      </dgm:t>
    </dgm:pt>
    <dgm:pt modelId="{0F1130A3-7796-4DC1-A984-D3BB3FA4EBD4}" type="sibTrans" cxnId="{FFF3436C-3147-4F2E-85A4-7BB94FB96350}">
      <dgm:prSet/>
      <dgm:spPr/>
      <dgm:t>
        <a:bodyPr/>
        <a:lstStyle/>
        <a:p>
          <a:endParaRPr lang="es-CO"/>
        </a:p>
      </dgm:t>
    </dgm:pt>
    <dgm:pt modelId="{E794E8D6-0784-422E-B49F-E2EDFC53D55C}">
      <dgm:prSet phldrT="[Texto]"/>
      <dgm:spPr/>
      <dgm:t>
        <a:bodyPr/>
        <a:lstStyle/>
        <a:p>
          <a:r>
            <a:rPr lang="es-ES" dirty="0"/>
            <a:t>Conocimiento de sustancias y elementos químicos, clasificación, compatibilidad, </a:t>
          </a:r>
          <a:endParaRPr lang="es-CO" dirty="0"/>
        </a:p>
      </dgm:t>
    </dgm:pt>
    <dgm:pt modelId="{9A78E9CA-84A3-4C44-80B6-76CCFCEE9556}" type="parTrans" cxnId="{7E381BF2-20B1-4766-A932-75D23D3656E9}">
      <dgm:prSet/>
      <dgm:spPr/>
      <dgm:t>
        <a:bodyPr/>
        <a:lstStyle/>
        <a:p>
          <a:endParaRPr lang="es-CO"/>
        </a:p>
      </dgm:t>
    </dgm:pt>
    <dgm:pt modelId="{19211A97-E62C-48AC-AED1-B7C4AA6AFB89}" type="sibTrans" cxnId="{7E381BF2-20B1-4766-A932-75D23D3656E9}">
      <dgm:prSet/>
      <dgm:spPr/>
      <dgm:t>
        <a:bodyPr/>
        <a:lstStyle/>
        <a:p>
          <a:endParaRPr lang="es-CO"/>
        </a:p>
      </dgm:t>
    </dgm:pt>
    <dgm:pt modelId="{FB1F591C-B6A1-4E50-ABF1-766971766C37}">
      <dgm:prSet phldrT="[Texto]" custT="1"/>
      <dgm:spPr/>
      <dgm:t>
        <a:bodyPr/>
        <a:lstStyle/>
        <a:p>
          <a:r>
            <a:rPr lang="es-ES" sz="1600" dirty="0"/>
            <a:t>Planes y programas de manejo, señalización almacenamiento y gestión de empaques; adecuación de instalaciones y equipos.  </a:t>
          </a:r>
          <a:endParaRPr lang="es-CO" sz="1600" dirty="0"/>
        </a:p>
      </dgm:t>
    </dgm:pt>
    <dgm:pt modelId="{55FCF420-E32A-4428-A321-A62345823C69}" type="parTrans" cxnId="{4184DE42-8EE5-46DD-A04E-CFB86E7F313B}">
      <dgm:prSet/>
      <dgm:spPr/>
      <dgm:t>
        <a:bodyPr/>
        <a:lstStyle/>
        <a:p>
          <a:endParaRPr lang="es-CO"/>
        </a:p>
      </dgm:t>
    </dgm:pt>
    <dgm:pt modelId="{D6A1B457-ED51-476B-BDC6-9EAF049A3E9A}" type="sibTrans" cxnId="{4184DE42-8EE5-46DD-A04E-CFB86E7F313B}">
      <dgm:prSet/>
      <dgm:spPr/>
      <dgm:t>
        <a:bodyPr/>
        <a:lstStyle/>
        <a:p>
          <a:endParaRPr lang="es-CO"/>
        </a:p>
      </dgm:t>
    </dgm:pt>
    <dgm:pt modelId="{AAD7A043-E536-4C00-8883-6955F742EAF2}">
      <dgm:prSet phldrT="[Texto]"/>
      <dgm:spPr/>
      <dgm:t>
        <a:bodyPr/>
        <a:lstStyle/>
        <a:p>
          <a:r>
            <a:rPr lang="es-ES" dirty="0"/>
            <a:t>Implementación de acciones de prevención, protocolo de emergencia, gestión de derrames, adecuación de instalaciones.  </a:t>
          </a:r>
          <a:endParaRPr lang="es-CO" dirty="0"/>
        </a:p>
      </dgm:t>
    </dgm:pt>
    <dgm:pt modelId="{FB3DBF1F-7145-46A3-B5DC-AD013800C93E}" type="parTrans" cxnId="{86C707F8-4FB6-456F-949D-5DB624153433}">
      <dgm:prSet/>
      <dgm:spPr/>
      <dgm:t>
        <a:bodyPr/>
        <a:lstStyle/>
        <a:p>
          <a:endParaRPr lang="es-CO"/>
        </a:p>
      </dgm:t>
    </dgm:pt>
    <dgm:pt modelId="{9A537CDC-9C18-4195-87C1-1AD99B8AFB05}" type="sibTrans" cxnId="{86C707F8-4FB6-456F-949D-5DB624153433}">
      <dgm:prSet/>
      <dgm:spPr/>
      <dgm:t>
        <a:bodyPr/>
        <a:lstStyle/>
        <a:p>
          <a:endParaRPr lang="es-CO"/>
        </a:p>
      </dgm:t>
    </dgm:pt>
    <dgm:pt modelId="{64CFCA4F-0B67-4B0D-9B5B-4DF9B5888ADA}" type="pres">
      <dgm:prSet presAssocID="{89F41CB9-FA0A-431F-8902-94E577123FC8}" presName="linearFlow" presStyleCnt="0">
        <dgm:presLayoutVars>
          <dgm:dir/>
          <dgm:resizeHandles val="exact"/>
        </dgm:presLayoutVars>
      </dgm:prSet>
      <dgm:spPr/>
    </dgm:pt>
    <dgm:pt modelId="{D1950BD9-D6E6-4EED-96D3-D7C8F26EBC26}" type="pres">
      <dgm:prSet presAssocID="{54032C94-A44D-4A10-800A-9A9F01C6A45B}" presName="composite" presStyleCnt="0"/>
      <dgm:spPr/>
    </dgm:pt>
    <dgm:pt modelId="{00D7633D-553B-4383-8BCE-E61A6FC75968}" type="pres">
      <dgm:prSet presAssocID="{54032C94-A44D-4A10-800A-9A9F01C6A45B}"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10718285-C2BD-4CAF-AD49-E986446F4F42}" type="pres">
      <dgm:prSet presAssocID="{54032C94-A44D-4A10-800A-9A9F01C6A45B}" presName="txShp" presStyleLbl="node1" presStyleIdx="0" presStyleCnt="4">
        <dgm:presLayoutVars>
          <dgm:bulletEnabled val="1"/>
        </dgm:presLayoutVars>
      </dgm:prSet>
      <dgm:spPr/>
    </dgm:pt>
    <dgm:pt modelId="{63CD1402-69BA-46D6-90A3-DA377DB6626B}" type="pres">
      <dgm:prSet presAssocID="{0F1130A3-7796-4DC1-A984-D3BB3FA4EBD4}" presName="spacing" presStyleCnt="0"/>
      <dgm:spPr/>
    </dgm:pt>
    <dgm:pt modelId="{9C93282F-5453-43D0-AF21-2627DF48A634}" type="pres">
      <dgm:prSet presAssocID="{E794E8D6-0784-422E-B49F-E2EDFC53D55C}" presName="composite" presStyleCnt="0"/>
      <dgm:spPr/>
    </dgm:pt>
    <dgm:pt modelId="{F1E2477D-4749-4A4B-9FFD-294A45645B3C}" type="pres">
      <dgm:prSet presAssocID="{E794E8D6-0784-422E-B49F-E2EDFC53D55C}"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 modelId="{983FA9CF-E901-498E-BBCE-3AC9C3E779E6}" type="pres">
      <dgm:prSet presAssocID="{E794E8D6-0784-422E-B49F-E2EDFC53D55C}" presName="txShp" presStyleLbl="node1" presStyleIdx="1" presStyleCnt="4">
        <dgm:presLayoutVars>
          <dgm:bulletEnabled val="1"/>
        </dgm:presLayoutVars>
      </dgm:prSet>
      <dgm:spPr/>
    </dgm:pt>
    <dgm:pt modelId="{67A7E7D4-FCB2-443C-A553-6FB26B5BE560}" type="pres">
      <dgm:prSet presAssocID="{19211A97-E62C-48AC-AED1-B7C4AA6AFB89}" presName="spacing" presStyleCnt="0"/>
      <dgm:spPr/>
    </dgm:pt>
    <dgm:pt modelId="{1E01C908-28D2-4551-8ABC-FBE9304C6DC6}" type="pres">
      <dgm:prSet presAssocID="{FB1F591C-B6A1-4E50-ABF1-766971766C37}" presName="composite" presStyleCnt="0"/>
      <dgm:spPr/>
    </dgm:pt>
    <dgm:pt modelId="{7B192FA0-B0F2-4465-9BA2-AB3B44EEF2F0}" type="pres">
      <dgm:prSet presAssocID="{FB1F591C-B6A1-4E50-ABF1-766971766C37}"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08EACC9D-DE05-4294-90D9-D49FB642BED9}" type="pres">
      <dgm:prSet presAssocID="{FB1F591C-B6A1-4E50-ABF1-766971766C37}" presName="txShp" presStyleLbl="node1" presStyleIdx="2" presStyleCnt="4">
        <dgm:presLayoutVars>
          <dgm:bulletEnabled val="1"/>
        </dgm:presLayoutVars>
      </dgm:prSet>
      <dgm:spPr/>
    </dgm:pt>
    <dgm:pt modelId="{495A4937-EBBD-496C-8B24-8DF7D7D28B2A}" type="pres">
      <dgm:prSet presAssocID="{D6A1B457-ED51-476B-BDC6-9EAF049A3E9A}" presName="spacing" presStyleCnt="0"/>
      <dgm:spPr/>
    </dgm:pt>
    <dgm:pt modelId="{29A41009-7E06-4AA0-B8F8-48EA195F7C27}" type="pres">
      <dgm:prSet presAssocID="{AAD7A043-E536-4C00-8883-6955F742EAF2}" presName="composite" presStyleCnt="0"/>
      <dgm:spPr/>
    </dgm:pt>
    <dgm:pt modelId="{63E715F3-79D5-4679-8D7D-5C5D6757B9A9}" type="pres">
      <dgm:prSet presAssocID="{AAD7A043-E536-4C00-8883-6955F742EAF2}"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 modelId="{482F53F4-7CDC-428A-954B-8A2482DA091E}" type="pres">
      <dgm:prSet presAssocID="{AAD7A043-E536-4C00-8883-6955F742EAF2}" presName="txShp" presStyleLbl="node1" presStyleIdx="3" presStyleCnt="4">
        <dgm:presLayoutVars>
          <dgm:bulletEnabled val="1"/>
        </dgm:presLayoutVars>
      </dgm:prSet>
      <dgm:spPr/>
    </dgm:pt>
  </dgm:ptLst>
  <dgm:cxnLst>
    <dgm:cxn modelId="{B2269A12-2456-45E6-9619-765F14B84D63}" type="presOf" srcId="{54032C94-A44D-4A10-800A-9A9F01C6A45B}" destId="{10718285-C2BD-4CAF-AD49-E986446F4F42}" srcOrd="0" destOrd="0" presId="urn:microsoft.com/office/officeart/2005/8/layout/vList3"/>
    <dgm:cxn modelId="{BFA62626-70CD-4B0A-96BC-37525F1C5DEF}" type="presOf" srcId="{89F41CB9-FA0A-431F-8902-94E577123FC8}" destId="{64CFCA4F-0B67-4B0D-9B5B-4DF9B5888ADA}" srcOrd="0" destOrd="0" presId="urn:microsoft.com/office/officeart/2005/8/layout/vList3"/>
    <dgm:cxn modelId="{4184DE42-8EE5-46DD-A04E-CFB86E7F313B}" srcId="{89F41CB9-FA0A-431F-8902-94E577123FC8}" destId="{FB1F591C-B6A1-4E50-ABF1-766971766C37}" srcOrd="2" destOrd="0" parTransId="{55FCF420-E32A-4428-A321-A62345823C69}" sibTransId="{D6A1B457-ED51-476B-BDC6-9EAF049A3E9A}"/>
    <dgm:cxn modelId="{FFF3436C-3147-4F2E-85A4-7BB94FB96350}" srcId="{89F41CB9-FA0A-431F-8902-94E577123FC8}" destId="{54032C94-A44D-4A10-800A-9A9F01C6A45B}" srcOrd="0" destOrd="0" parTransId="{89B4C03D-2612-4029-AF2F-3F68E4766263}" sibTransId="{0F1130A3-7796-4DC1-A984-D3BB3FA4EBD4}"/>
    <dgm:cxn modelId="{B61A88B8-AC87-4B39-83CF-9FE5B4759F23}" type="presOf" srcId="{AAD7A043-E536-4C00-8883-6955F742EAF2}" destId="{482F53F4-7CDC-428A-954B-8A2482DA091E}" srcOrd="0" destOrd="0" presId="urn:microsoft.com/office/officeart/2005/8/layout/vList3"/>
    <dgm:cxn modelId="{940840CE-9A83-40F6-BAF9-68D642DDD7C8}" type="presOf" srcId="{FB1F591C-B6A1-4E50-ABF1-766971766C37}" destId="{08EACC9D-DE05-4294-90D9-D49FB642BED9}" srcOrd="0" destOrd="0" presId="urn:microsoft.com/office/officeart/2005/8/layout/vList3"/>
    <dgm:cxn modelId="{F5276CE9-C3EC-434D-ADEE-4320F4FFF33E}" type="presOf" srcId="{E794E8D6-0784-422E-B49F-E2EDFC53D55C}" destId="{983FA9CF-E901-498E-BBCE-3AC9C3E779E6}" srcOrd="0" destOrd="0" presId="urn:microsoft.com/office/officeart/2005/8/layout/vList3"/>
    <dgm:cxn modelId="{7E381BF2-20B1-4766-A932-75D23D3656E9}" srcId="{89F41CB9-FA0A-431F-8902-94E577123FC8}" destId="{E794E8D6-0784-422E-B49F-E2EDFC53D55C}" srcOrd="1" destOrd="0" parTransId="{9A78E9CA-84A3-4C44-80B6-76CCFCEE9556}" sibTransId="{19211A97-E62C-48AC-AED1-B7C4AA6AFB89}"/>
    <dgm:cxn modelId="{86C707F8-4FB6-456F-949D-5DB624153433}" srcId="{89F41CB9-FA0A-431F-8902-94E577123FC8}" destId="{AAD7A043-E536-4C00-8883-6955F742EAF2}" srcOrd="3" destOrd="0" parTransId="{FB3DBF1F-7145-46A3-B5DC-AD013800C93E}" sibTransId="{9A537CDC-9C18-4195-87C1-1AD99B8AFB05}"/>
    <dgm:cxn modelId="{C7311E39-60A3-4014-A1B7-2BA10195B115}" type="presParOf" srcId="{64CFCA4F-0B67-4B0D-9B5B-4DF9B5888ADA}" destId="{D1950BD9-D6E6-4EED-96D3-D7C8F26EBC26}" srcOrd="0" destOrd="0" presId="urn:microsoft.com/office/officeart/2005/8/layout/vList3"/>
    <dgm:cxn modelId="{736CF377-B0B3-4840-B6EB-BE6AB3A8B698}" type="presParOf" srcId="{D1950BD9-D6E6-4EED-96D3-D7C8F26EBC26}" destId="{00D7633D-553B-4383-8BCE-E61A6FC75968}" srcOrd="0" destOrd="0" presId="urn:microsoft.com/office/officeart/2005/8/layout/vList3"/>
    <dgm:cxn modelId="{32194B2E-8C25-4576-9DDA-71669A3047D6}" type="presParOf" srcId="{D1950BD9-D6E6-4EED-96D3-D7C8F26EBC26}" destId="{10718285-C2BD-4CAF-AD49-E986446F4F42}" srcOrd="1" destOrd="0" presId="urn:microsoft.com/office/officeart/2005/8/layout/vList3"/>
    <dgm:cxn modelId="{2CA132E1-2BAB-42BC-9F48-6519E62FD19C}" type="presParOf" srcId="{64CFCA4F-0B67-4B0D-9B5B-4DF9B5888ADA}" destId="{63CD1402-69BA-46D6-90A3-DA377DB6626B}" srcOrd="1" destOrd="0" presId="urn:microsoft.com/office/officeart/2005/8/layout/vList3"/>
    <dgm:cxn modelId="{A176A277-60BD-4576-ABBF-5F4BF975ABD7}" type="presParOf" srcId="{64CFCA4F-0B67-4B0D-9B5B-4DF9B5888ADA}" destId="{9C93282F-5453-43D0-AF21-2627DF48A634}" srcOrd="2" destOrd="0" presId="urn:microsoft.com/office/officeart/2005/8/layout/vList3"/>
    <dgm:cxn modelId="{469AF323-A0E6-4624-B84E-CFFEE304A7A5}" type="presParOf" srcId="{9C93282F-5453-43D0-AF21-2627DF48A634}" destId="{F1E2477D-4749-4A4B-9FFD-294A45645B3C}" srcOrd="0" destOrd="0" presId="urn:microsoft.com/office/officeart/2005/8/layout/vList3"/>
    <dgm:cxn modelId="{6CDB2D21-C4D7-4C40-9D51-4F0197A0D516}" type="presParOf" srcId="{9C93282F-5453-43D0-AF21-2627DF48A634}" destId="{983FA9CF-E901-498E-BBCE-3AC9C3E779E6}" srcOrd="1" destOrd="0" presId="urn:microsoft.com/office/officeart/2005/8/layout/vList3"/>
    <dgm:cxn modelId="{3B0463BD-A217-48E0-AC9C-F925B002DE49}" type="presParOf" srcId="{64CFCA4F-0B67-4B0D-9B5B-4DF9B5888ADA}" destId="{67A7E7D4-FCB2-443C-A553-6FB26B5BE560}" srcOrd="3" destOrd="0" presId="urn:microsoft.com/office/officeart/2005/8/layout/vList3"/>
    <dgm:cxn modelId="{93E5AD80-8E0C-4306-80CA-8B7D652198D1}" type="presParOf" srcId="{64CFCA4F-0B67-4B0D-9B5B-4DF9B5888ADA}" destId="{1E01C908-28D2-4551-8ABC-FBE9304C6DC6}" srcOrd="4" destOrd="0" presId="urn:microsoft.com/office/officeart/2005/8/layout/vList3"/>
    <dgm:cxn modelId="{E4012810-5F11-42C4-9441-75FFA3C32D7C}" type="presParOf" srcId="{1E01C908-28D2-4551-8ABC-FBE9304C6DC6}" destId="{7B192FA0-B0F2-4465-9BA2-AB3B44EEF2F0}" srcOrd="0" destOrd="0" presId="urn:microsoft.com/office/officeart/2005/8/layout/vList3"/>
    <dgm:cxn modelId="{DA440DAD-70C9-4270-882A-00E3C6403AC5}" type="presParOf" srcId="{1E01C908-28D2-4551-8ABC-FBE9304C6DC6}" destId="{08EACC9D-DE05-4294-90D9-D49FB642BED9}" srcOrd="1" destOrd="0" presId="urn:microsoft.com/office/officeart/2005/8/layout/vList3"/>
    <dgm:cxn modelId="{BCD9F889-7FE8-492D-A864-220887A0769F}" type="presParOf" srcId="{64CFCA4F-0B67-4B0D-9B5B-4DF9B5888ADA}" destId="{495A4937-EBBD-496C-8B24-8DF7D7D28B2A}" srcOrd="5" destOrd="0" presId="urn:microsoft.com/office/officeart/2005/8/layout/vList3"/>
    <dgm:cxn modelId="{06669BE5-75B0-4363-880D-51211F2B89FF}" type="presParOf" srcId="{64CFCA4F-0B67-4B0D-9B5B-4DF9B5888ADA}" destId="{29A41009-7E06-4AA0-B8F8-48EA195F7C27}" srcOrd="6" destOrd="0" presId="urn:microsoft.com/office/officeart/2005/8/layout/vList3"/>
    <dgm:cxn modelId="{6C7C12DB-F47E-4C0E-BEDA-2577091D5A90}" type="presParOf" srcId="{29A41009-7E06-4AA0-B8F8-48EA195F7C27}" destId="{63E715F3-79D5-4679-8D7D-5C5D6757B9A9}" srcOrd="0" destOrd="0" presId="urn:microsoft.com/office/officeart/2005/8/layout/vList3"/>
    <dgm:cxn modelId="{D1760547-EA92-444C-A1A4-62334F99077E}" type="presParOf" srcId="{29A41009-7E06-4AA0-B8F8-48EA195F7C27}" destId="{482F53F4-7CDC-428A-954B-8A2482DA091E}"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80FDAE-02CB-47B0-9E8F-861DE35FAFCD}" type="doc">
      <dgm:prSet loTypeId="urn:microsoft.com/office/officeart/2005/8/layout/cycle2" loCatId="cycle" qsTypeId="urn:microsoft.com/office/officeart/2005/8/quickstyle/simple1" qsCatId="simple" csTypeId="urn:microsoft.com/office/officeart/2005/8/colors/colorful2" csCatId="colorful" phldr="1"/>
      <dgm:spPr/>
      <dgm:t>
        <a:bodyPr/>
        <a:lstStyle/>
        <a:p>
          <a:endParaRPr lang="es-CO"/>
        </a:p>
      </dgm:t>
    </dgm:pt>
    <dgm:pt modelId="{1F5B629B-43AE-4BBB-B21A-6728DCBFAA16}">
      <dgm:prSet phldrT="[Texto]" custT="1"/>
      <dgm:spPr/>
      <dgm:t>
        <a:bodyPr/>
        <a:lstStyle/>
        <a:p>
          <a:r>
            <a:rPr lang="es-ES" sz="1400" dirty="0"/>
            <a:t>Se cuenta con procesos y actividades que empleen insumos químicos</a:t>
          </a:r>
          <a:endParaRPr lang="es-CO" sz="1400" dirty="0"/>
        </a:p>
      </dgm:t>
    </dgm:pt>
    <dgm:pt modelId="{3A823928-9F4B-4FE7-B521-0B46D0B359EB}" type="parTrans" cxnId="{597C5469-2E78-4A73-9BDA-22C20C70E976}">
      <dgm:prSet/>
      <dgm:spPr/>
      <dgm:t>
        <a:bodyPr/>
        <a:lstStyle/>
        <a:p>
          <a:endParaRPr lang="es-CO" sz="2000"/>
        </a:p>
      </dgm:t>
    </dgm:pt>
    <dgm:pt modelId="{7109E846-B7C8-4425-B330-E153425FEDAA}" type="sibTrans" cxnId="{597C5469-2E78-4A73-9BDA-22C20C70E976}">
      <dgm:prSet custT="1"/>
      <dgm:spPr/>
      <dgm:t>
        <a:bodyPr/>
        <a:lstStyle/>
        <a:p>
          <a:endParaRPr lang="es-CO" sz="700"/>
        </a:p>
      </dgm:t>
    </dgm:pt>
    <dgm:pt modelId="{C7C5BBC0-A919-4CB9-8FB9-67DF3C789B14}">
      <dgm:prSet phldrT="[Texto]" custT="1"/>
      <dgm:spPr/>
      <dgm:t>
        <a:bodyPr/>
        <a:lstStyle/>
        <a:p>
          <a:r>
            <a:rPr lang="es-ES" sz="1200" dirty="0"/>
            <a:t>Se cuenta con documentación de productos, sustancias usadas y procesos de manejo.  </a:t>
          </a:r>
          <a:endParaRPr lang="es-CO" sz="1200" dirty="0"/>
        </a:p>
      </dgm:t>
    </dgm:pt>
    <dgm:pt modelId="{1BA95744-5926-41CC-BE61-622879F9E0EC}" type="parTrans" cxnId="{F41B1D5E-A6A8-440C-BD16-DE0B23062058}">
      <dgm:prSet/>
      <dgm:spPr/>
      <dgm:t>
        <a:bodyPr/>
        <a:lstStyle/>
        <a:p>
          <a:endParaRPr lang="es-CO" sz="2000"/>
        </a:p>
      </dgm:t>
    </dgm:pt>
    <dgm:pt modelId="{88438710-BF77-4A60-A956-4994CD9D61B0}" type="sibTrans" cxnId="{F41B1D5E-A6A8-440C-BD16-DE0B23062058}">
      <dgm:prSet custT="1"/>
      <dgm:spPr/>
      <dgm:t>
        <a:bodyPr/>
        <a:lstStyle/>
        <a:p>
          <a:endParaRPr lang="es-CO" sz="700"/>
        </a:p>
      </dgm:t>
    </dgm:pt>
    <dgm:pt modelId="{A2ACE0A5-0B61-40B0-AE2F-7060A723FE75}">
      <dgm:prSet phldrT="[Texto]" custT="1"/>
      <dgm:spPr/>
      <dgm:t>
        <a:bodyPr/>
        <a:lstStyle/>
        <a:p>
          <a:r>
            <a:rPr lang="es-ES" sz="1400" dirty="0"/>
            <a:t>Se cuenta con instalaciones adecuadas para el manejo, operación y almacenamiento de sustancias químicas </a:t>
          </a:r>
          <a:endParaRPr lang="es-CO" sz="1400" dirty="0"/>
        </a:p>
      </dgm:t>
    </dgm:pt>
    <dgm:pt modelId="{B2A58DB3-05A2-4017-81CD-F687A619AF27}" type="parTrans" cxnId="{6D418AA8-5019-4E1F-B379-4CA0DB3E5C21}">
      <dgm:prSet/>
      <dgm:spPr/>
      <dgm:t>
        <a:bodyPr/>
        <a:lstStyle/>
        <a:p>
          <a:endParaRPr lang="es-CO" sz="2000"/>
        </a:p>
      </dgm:t>
    </dgm:pt>
    <dgm:pt modelId="{B1F8ACA5-BB0C-456B-91D7-1DDA405A899A}" type="sibTrans" cxnId="{6D418AA8-5019-4E1F-B379-4CA0DB3E5C21}">
      <dgm:prSet custT="1"/>
      <dgm:spPr/>
      <dgm:t>
        <a:bodyPr/>
        <a:lstStyle/>
        <a:p>
          <a:endParaRPr lang="es-CO" sz="700"/>
        </a:p>
      </dgm:t>
    </dgm:pt>
    <dgm:pt modelId="{D8A5067D-7C3B-4504-82E2-86605219AFEA}">
      <dgm:prSet phldrT="[Texto]" custT="1"/>
      <dgm:spPr/>
      <dgm:t>
        <a:bodyPr/>
        <a:lstStyle/>
        <a:p>
          <a:r>
            <a:rPr lang="es-ES" sz="1400" dirty="0"/>
            <a:t>Se cuenta con procesos de trazabilidad  para el consumo de  insumos y de residuos generados  por proceso </a:t>
          </a:r>
          <a:endParaRPr lang="es-CO" sz="1100" dirty="0"/>
        </a:p>
      </dgm:t>
    </dgm:pt>
    <dgm:pt modelId="{9EB8A6C3-C5ED-4628-B189-30FA37C08DA0}" type="parTrans" cxnId="{082BF268-9A6C-4318-BB60-C1B7C4561BBF}">
      <dgm:prSet/>
      <dgm:spPr/>
      <dgm:t>
        <a:bodyPr/>
        <a:lstStyle/>
        <a:p>
          <a:endParaRPr lang="es-CO" sz="2000"/>
        </a:p>
      </dgm:t>
    </dgm:pt>
    <dgm:pt modelId="{0746EA34-94D1-4FCC-AA43-444DE9A9DD80}" type="sibTrans" cxnId="{082BF268-9A6C-4318-BB60-C1B7C4561BBF}">
      <dgm:prSet custT="1"/>
      <dgm:spPr/>
      <dgm:t>
        <a:bodyPr/>
        <a:lstStyle/>
        <a:p>
          <a:endParaRPr lang="es-CO" sz="700"/>
        </a:p>
      </dgm:t>
    </dgm:pt>
    <dgm:pt modelId="{4D1756D0-83AE-4942-99D1-4C5FF66C0E81}">
      <dgm:prSet phldrT="[Texto]" custT="1"/>
      <dgm:spPr/>
      <dgm:t>
        <a:bodyPr/>
        <a:lstStyle/>
        <a:p>
          <a:r>
            <a:rPr lang="es-ES" sz="1400" dirty="0"/>
            <a:t>Se da cumplimiento a normativas en  Seguridad e higiene industrial, en el uso S Químicas  </a:t>
          </a:r>
          <a:endParaRPr lang="es-CO" sz="1400" dirty="0"/>
        </a:p>
      </dgm:t>
    </dgm:pt>
    <dgm:pt modelId="{C2FCDB82-2683-419A-BEB5-124934170598}" type="parTrans" cxnId="{E2ECD10B-5770-4CCA-A71F-1EEBE924E561}">
      <dgm:prSet/>
      <dgm:spPr/>
      <dgm:t>
        <a:bodyPr/>
        <a:lstStyle/>
        <a:p>
          <a:endParaRPr lang="es-CO" sz="2000"/>
        </a:p>
      </dgm:t>
    </dgm:pt>
    <dgm:pt modelId="{2B00ABEB-E002-4B74-80F9-5725E50BE736}" type="sibTrans" cxnId="{E2ECD10B-5770-4CCA-A71F-1EEBE924E561}">
      <dgm:prSet custT="1"/>
      <dgm:spPr/>
      <dgm:t>
        <a:bodyPr/>
        <a:lstStyle/>
        <a:p>
          <a:endParaRPr lang="es-CO" sz="700"/>
        </a:p>
      </dgm:t>
    </dgm:pt>
    <dgm:pt modelId="{B56DA765-A5F7-43AD-A5F8-451DA3807E2E}" type="pres">
      <dgm:prSet presAssocID="{EA80FDAE-02CB-47B0-9E8F-861DE35FAFCD}" presName="cycle" presStyleCnt="0">
        <dgm:presLayoutVars>
          <dgm:dir/>
          <dgm:resizeHandles val="exact"/>
        </dgm:presLayoutVars>
      </dgm:prSet>
      <dgm:spPr/>
    </dgm:pt>
    <dgm:pt modelId="{546C5CFE-98AF-4B43-B8B1-082D2266EFFD}" type="pres">
      <dgm:prSet presAssocID="{1F5B629B-43AE-4BBB-B21A-6728DCBFAA16}" presName="node" presStyleLbl="node1" presStyleIdx="0" presStyleCnt="5" custScaleX="104810" custScaleY="92590">
        <dgm:presLayoutVars>
          <dgm:bulletEnabled val="1"/>
        </dgm:presLayoutVars>
      </dgm:prSet>
      <dgm:spPr/>
    </dgm:pt>
    <dgm:pt modelId="{C0BE6D7F-CA8B-4A36-B94B-4F12C991EFDF}" type="pres">
      <dgm:prSet presAssocID="{7109E846-B7C8-4425-B330-E153425FEDAA}" presName="sibTrans" presStyleLbl="sibTrans2D1" presStyleIdx="0" presStyleCnt="5"/>
      <dgm:spPr/>
    </dgm:pt>
    <dgm:pt modelId="{684CBB71-8071-4834-812C-BC97AD2B8F49}" type="pres">
      <dgm:prSet presAssocID="{7109E846-B7C8-4425-B330-E153425FEDAA}" presName="connectorText" presStyleLbl="sibTrans2D1" presStyleIdx="0" presStyleCnt="5"/>
      <dgm:spPr/>
    </dgm:pt>
    <dgm:pt modelId="{1364DFD7-8870-4BA0-A3EB-15F0F0626F18}" type="pres">
      <dgm:prSet presAssocID="{C7C5BBC0-A919-4CB9-8FB9-67DF3C789B14}" presName="node" presStyleLbl="node1" presStyleIdx="1" presStyleCnt="5" custScaleX="103686" custScaleY="102711">
        <dgm:presLayoutVars>
          <dgm:bulletEnabled val="1"/>
        </dgm:presLayoutVars>
      </dgm:prSet>
      <dgm:spPr/>
    </dgm:pt>
    <dgm:pt modelId="{C1C1CAC0-29B9-46EA-8DEF-F4DF4A70DB60}" type="pres">
      <dgm:prSet presAssocID="{88438710-BF77-4A60-A956-4994CD9D61B0}" presName="sibTrans" presStyleLbl="sibTrans2D1" presStyleIdx="1" presStyleCnt="5"/>
      <dgm:spPr/>
    </dgm:pt>
    <dgm:pt modelId="{9CB335C1-8DEE-4075-A807-7E729C40EB70}" type="pres">
      <dgm:prSet presAssocID="{88438710-BF77-4A60-A956-4994CD9D61B0}" presName="connectorText" presStyleLbl="sibTrans2D1" presStyleIdx="1" presStyleCnt="5"/>
      <dgm:spPr/>
    </dgm:pt>
    <dgm:pt modelId="{C1926092-3229-4D33-A714-2D3DA62B71A6}" type="pres">
      <dgm:prSet presAssocID="{A2ACE0A5-0B61-40B0-AE2F-7060A723FE75}" presName="node" presStyleLbl="node1" presStyleIdx="2" presStyleCnt="5" custScaleX="118596" custScaleY="119659">
        <dgm:presLayoutVars>
          <dgm:bulletEnabled val="1"/>
        </dgm:presLayoutVars>
      </dgm:prSet>
      <dgm:spPr/>
    </dgm:pt>
    <dgm:pt modelId="{C4030D0D-27CA-4C6B-AE54-136A05AAF3F7}" type="pres">
      <dgm:prSet presAssocID="{B1F8ACA5-BB0C-456B-91D7-1DDA405A899A}" presName="sibTrans" presStyleLbl="sibTrans2D1" presStyleIdx="2" presStyleCnt="5"/>
      <dgm:spPr/>
    </dgm:pt>
    <dgm:pt modelId="{8C677FCA-C1A6-408A-8808-3FE50D0CDBD7}" type="pres">
      <dgm:prSet presAssocID="{B1F8ACA5-BB0C-456B-91D7-1DDA405A899A}" presName="connectorText" presStyleLbl="sibTrans2D1" presStyleIdx="2" presStyleCnt="5"/>
      <dgm:spPr/>
    </dgm:pt>
    <dgm:pt modelId="{B64DDCE3-90B4-48E0-A4D9-2440C991C735}" type="pres">
      <dgm:prSet presAssocID="{D8A5067D-7C3B-4504-82E2-86605219AFEA}" presName="node" presStyleLbl="node1" presStyleIdx="3" presStyleCnt="5" custScaleX="115234" custScaleY="109325">
        <dgm:presLayoutVars>
          <dgm:bulletEnabled val="1"/>
        </dgm:presLayoutVars>
      </dgm:prSet>
      <dgm:spPr/>
    </dgm:pt>
    <dgm:pt modelId="{64FF8B95-2191-4423-9F5A-0EBC2C50A40E}" type="pres">
      <dgm:prSet presAssocID="{0746EA34-94D1-4FCC-AA43-444DE9A9DD80}" presName="sibTrans" presStyleLbl="sibTrans2D1" presStyleIdx="3" presStyleCnt="5"/>
      <dgm:spPr/>
    </dgm:pt>
    <dgm:pt modelId="{8D46FC0B-A7AB-4A0D-AFB8-C2A266D2C85C}" type="pres">
      <dgm:prSet presAssocID="{0746EA34-94D1-4FCC-AA43-444DE9A9DD80}" presName="connectorText" presStyleLbl="sibTrans2D1" presStyleIdx="3" presStyleCnt="5"/>
      <dgm:spPr/>
    </dgm:pt>
    <dgm:pt modelId="{DD6412CB-81F5-4DFF-A20F-D5C02A3E3971}" type="pres">
      <dgm:prSet presAssocID="{4D1756D0-83AE-4942-99D1-4C5FF66C0E81}" presName="node" presStyleLbl="node1" presStyleIdx="4" presStyleCnt="5" custScaleX="115120" custScaleY="103736" custRadScaleRad="100234" custRadScaleInc="1132">
        <dgm:presLayoutVars>
          <dgm:bulletEnabled val="1"/>
        </dgm:presLayoutVars>
      </dgm:prSet>
      <dgm:spPr/>
    </dgm:pt>
    <dgm:pt modelId="{5DF8CA62-6F9F-4C04-B6DA-FA9A90F0A24B}" type="pres">
      <dgm:prSet presAssocID="{2B00ABEB-E002-4B74-80F9-5725E50BE736}" presName="sibTrans" presStyleLbl="sibTrans2D1" presStyleIdx="4" presStyleCnt="5"/>
      <dgm:spPr/>
    </dgm:pt>
    <dgm:pt modelId="{6A2A5919-FBE8-4363-990F-D6A66958C7F5}" type="pres">
      <dgm:prSet presAssocID="{2B00ABEB-E002-4B74-80F9-5725E50BE736}" presName="connectorText" presStyleLbl="sibTrans2D1" presStyleIdx="4" presStyleCnt="5"/>
      <dgm:spPr/>
    </dgm:pt>
  </dgm:ptLst>
  <dgm:cxnLst>
    <dgm:cxn modelId="{E2ECD10B-5770-4CCA-A71F-1EEBE924E561}" srcId="{EA80FDAE-02CB-47B0-9E8F-861DE35FAFCD}" destId="{4D1756D0-83AE-4942-99D1-4C5FF66C0E81}" srcOrd="4" destOrd="0" parTransId="{C2FCDB82-2683-419A-BEB5-124934170598}" sibTransId="{2B00ABEB-E002-4B74-80F9-5725E50BE736}"/>
    <dgm:cxn modelId="{ABD69A21-9F1B-4AD2-B7CF-CDF6E9C7E253}" type="presOf" srcId="{B1F8ACA5-BB0C-456B-91D7-1DDA405A899A}" destId="{8C677FCA-C1A6-408A-8808-3FE50D0CDBD7}" srcOrd="1" destOrd="0" presId="urn:microsoft.com/office/officeart/2005/8/layout/cycle2"/>
    <dgm:cxn modelId="{32664128-D666-4B53-916E-EDF5209CD569}" type="presOf" srcId="{C7C5BBC0-A919-4CB9-8FB9-67DF3C789B14}" destId="{1364DFD7-8870-4BA0-A3EB-15F0F0626F18}" srcOrd="0" destOrd="0" presId="urn:microsoft.com/office/officeart/2005/8/layout/cycle2"/>
    <dgm:cxn modelId="{52416228-4029-4450-A575-145A5BC6AE70}" type="presOf" srcId="{B1F8ACA5-BB0C-456B-91D7-1DDA405A899A}" destId="{C4030D0D-27CA-4C6B-AE54-136A05AAF3F7}" srcOrd="0" destOrd="0" presId="urn:microsoft.com/office/officeart/2005/8/layout/cycle2"/>
    <dgm:cxn modelId="{E20C3E32-9EF5-415F-AFBB-3965FA6F28A7}" type="presOf" srcId="{2B00ABEB-E002-4B74-80F9-5725E50BE736}" destId="{6A2A5919-FBE8-4363-990F-D6A66958C7F5}" srcOrd="1" destOrd="0" presId="urn:microsoft.com/office/officeart/2005/8/layout/cycle2"/>
    <dgm:cxn modelId="{F41B1D5E-A6A8-440C-BD16-DE0B23062058}" srcId="{EA80FDAE-02CB-47B0-9E8F-861DE35FAFCD}" destId="{C7C5BBC0-A919-4CB9-8FB9-67DF3C789B14}" srcOrd="1" destOrd="0" parTransId="{1BA95744-5926-41CC-BE61-622879F9E0EC}" sibTransId="{88438710-BF77-4A60-A956-4994CD9D61B0}"/>
    <dgm:cxn modelId="{082BF268-9A6C-4318-BB60-C1B7C4561BBF}" srcId="{EA80FDAE-02CB-47B0-9E8F-861DE35FAFCD}" destId="{D8A5067D-7C3B-4504-82E2-86605219AFEA}" srcOrd="3" destOrd="0" parTransId="{9EB8A6C3-C5ED-4628-B189-30FA37C08DA0}" sibTransId="{0746EA34-94D1-4FCC-AA43-444DE9A9DD80}"/>
    <dgm:cxn modelId="{597C5469-2E78-4A73-9BDA-22C20C70E976}" srcId="{EA80FDAE-02CB-47B0-9E8F-861DE35FAFCD}" destId="{1F5B629B-43AE-4BBB-B21A-6728DCBFAA16}" srcOrd="0" destOrd="0" parTransId="{3A823928-9F4B-4FE7-B521-0B46D0B359EB}" sibTransId="{7109E846-B7C8-4425-B330-E153425FEDAA}"/>
    <dgm:cxn modelId="{89DFD250-9499-41FB-A940-8C68551DF10A}" type="presOf" srcId="{0746EA34-94D1-4FCC-AA43-444DE9A9DD80}" destId="{8D46FC0B-A7AB-4A0D-AFB8-C2A266D2C85C}" srcOrd="1" destOrd="0" presId="urn:microsoft.com/office/officeart/2005/8/layout/cycle2"/>
    <dgm:cxn modelId="{2156F355-2F0A-48B8-A348-00D636873BB5}" type="presOf" srcId="{7109E846-B7C8-4425-B330-E153425FEDAA}" destId="{C0BE6D7F-CA8B-4A36-B94B-4F12C991EFDF}" srcOrd="0" destOrd="0" presId="urn:microsoft.com/office/officeart/2005/8/layout/cycle2"/>
    <dgm:cxn modelId="{46762076-EE2A-4414-BD59-39AF6B7B18AA}" type="presOf" srcId="{0746EA34-94D1-4FCC-AA43-444DE9A9DD80}" destId="{64FF8B95-2191-4423-9F5A-0EBC2C50A40E}" srcOrd="0" destOrd="0" presId="urn:microsoft.com/office/officeart/2005/8/layout/cycle2"/>
    <dgm:cxn modelId="{350E2A7C-8226-4DCF-A10D-6AC1878ACEC0}" type="presOf" srcId="{D8A5067D-7C3B-4504-82E2-86605219AFEA}" destId="{B64DDCE3-90B4-48E0-A4D9-2440C991C735}" srcOrd="0" destOrd="0" presId="urn:microsoft.com/office/officeart/2005/8/layout/cycle2"/>
    <dgm:cxn modelId="{F2EF6B81-4EE4-49A1-B3D4-A8652B5D5CEB}" type="presOf" srcId="{A2ACE0A5-0B61-40B0-AE2F-7060A723FE75}" destId="{C1926092-3229-4D33-A714-2D3DA62B71A6}" srcOrd="0" destOrd="0" presId="urn:microsoft.com/office/officeart/2005/8/layout/cycle2"/>
    <dgm:cxn modelId="{1D1DD590-C0D7-4F74-A28F-039D20A2F5B5}" type="presOf" srcId="{7109E846-B7C8-4425-B330-E153425FEDAA}" destId="{684CBB71-8071-4834-812C-BC97AD2B8F49}" srcOrd="1" destOrd="0" presId="urn:microsoft.com/office/officeart/2005/8/layout/cycle2"/>
    <dgm:cxn modelId="{E4E8589C-85DA-42DB-8DD3-A0B2FFB06732}" type="presOf" srcId="{88438710-BF77-4A60-A956-4994CD9D61B0}" destId="{C1C1CAC0-29B9-46EA-8DEF-F4DF4A70DB60}" srcOrd="0" destOrd="0" presId="urn:microsoft.com/office/officeart/2005/8/layout/cycle2"/>
    <dgm:cxn modelId="{F7A25E9E-4FCB-4E9A-844C-919D17A70979}" type="presOf" srcId="{4D1756D0-83AE-4942-99D1-4C5FF66C0E81}" destId="{DD6412CB-81F5-4DFF-A20F-D5C02A3E3971}" srcOrd="0" destOrd="0" presId="urn:microsoft.com/office/officeart/2005/8/layout/cycle2"/>
    <dgm:cxn modelId="{6D418AA8-5019-4E1F-B379-4CA0DB3E5C21}" srcId="{EA80FDAE-02CB-47B0-9E8F-861DE35FAFCD}" destId="{A2ACE0A5-0B61-40B0-AE2F-7060A723FE75}" srcOrd="2" destOrd="0" parTransId="{B2A58DB3-05A2-4017-81CD-F687A619AF27}" sibTransId="{B1F8ACA5-BB0C-456B-91D7-1DDA405A899A}"/>
    <dgm:cxn modelId="{8D96E0F2-AFB0-417D-BFBF-4205963F4F29}" type="presOf" srcId="{1F5B629B-43AE-4BBB-B21A-6728DCBFAA16}" destId="{546C5CFE-98AF-4B43-B8B1-082D2266EFFD}" srcOrd="0" destOrd="0" presId="urn:microsoft.com/office/officeart/2005/8/layout/cycle2"/>
    <dgm:cxn modelId="{2ABB6FF3-D5ED-40E4-B4F4-14FCFAD828F5}" type="presOf" srcId="{EA80FDAE-02CB-47B0-9E8F-861DE35FAFCD}" destId="{B56DA765-A5F7-43AD-A5F8-451DA3807E2E}" srcOrd="0" destOrd="0" presId="urn:microsoft.com/office/officeart/2005/8/layout/cycle2"/>
    <dgm:cxn modelId="{591D55F4-94C1-428D-A983-81E58E538C5E}" type="presOf" srcId="{2B00ABEB-E002-4B74-80F9-5725E50BE736}" destId="{5DF8CA62-6F9F-4C04-B6DA-FA9A90F0A24B}" srcOrd="0" destOrd="0" presId="urn:microsoft.com/office/officeart/2005/8/layout/cycle2"/>
    <dgm:cxn modelId="{553AE2FF-3C08-4AD1-B1FE-F93DAA88CCA3}" type="presOf" srcId="{88438710-BF77-4A60-A956-4994CD9D61B0}" destId="{9CB335C1-8DEE-4075-A807-7E729C40EB70}" srcOrd="1" destOrd="0" presId="urn:microsoft.com/office/officeart/2005/8/layout/cycle2"/>
    <dgm:cxn modelId="{956ABA27-4C4B-458F-87DA-AFBE10603328}" type="presParOf" srcId="{B56DA765-A5F7-43AD-A5F8-451DA3807E2E}" destId="{546C5CFE-98AF-4B43-B8B1-082D2266EFFD}" srcOrd="0" destOrd="0" presId="urn:microsoft.com/office/officeart/2005/8/layout/cycle2"/>
    <dgm:cxn modelId="{8EA38338-7416-4536-A7FB-DDB44AC2E420}" type="presParOf" srcId="{B56DA765-A5F7-43AD-A5F8-451DA3807E2E}" destId="{C0BE6D7F-CA8B-4A36-B94B-4F12C991EFDF}" srcOrd="1" destOrd="0" presId="urn:microsoft.com/office/officeart/2005/8/layout/cycle2"/>
    <dgm:cxn modelId="{1F40A92F-96C5-4C46-B360-2511D1CBD5E0}" type="presParOf" srcId="{C0BE6D7F-CA8B-4A36-B94B-4F12C991EFDF}" destId="{684CBB71-8071-4834-812C-BC97AD2B8F49}" srcOrd="0" destOrd="0" presId="urn:microsoft.com/office/officeart/2005/8/layout/cycle2"/>
    <dgm:cxn modelId="{0D255846-E721-42F1-8343-0F4134CB8244}" type="presParOf" srcId="{B56DA765-A5F7-43AD-A5F8-451DA3807E2E}" destId="{1364DFD7-8870-4BA0-A3EB-15F0F0626F18}" srcOrd="2" destOrd="0" presId="urn:microsoft.com/office/officeart/2005/8/layout/cycle2"/>
    <dgm:cxn modelId="{B587B658-FE5F-46A2-A3E2-53D98056719A}" type="presParOf" srcId="{B56DA765-A5F7-43AD-A5F8-451DA3807E2E}" destId="{C1C1CAC0-29B9-46EA-8DEF-F4DF4A70DB60}" srcOrd="3" destOrd="0" presId="urn:microsoft.com/office/officeart/2005/8/layout/cycle2"/>
    <dgm:cxn modelId="{FA5AAB0B-70C8-407D-A841-C1BCA19D2F66}" type="presParOf" srcId="{C1C1CAC0-29B9-46EA-8DEF-F4DF4A70DB60}" destId="{9CB335C1-8DEE-4075-A807-7E729C40EB70}" srcOrd="0" destOrd="0" presId="urn:microsoft.com/office/officeart/2005/8/layout/cycle2"/>
    <dgm:cxn modelId="{F13E1BA8-477A-4F4B-B4AB-AB7BCB7911FD}" type="presParOf" srcId="{B56DA765-A5F7-43AD-A5F8-451DA3807E2E}" destId="{C1926092-3229-4D33-A714-2D3DA62B71A6}" srcOrd="4" destOrd="0" presId="urn:microsoft.com/office/officeart/2005/8/layout/cycle2"/>
    <dgm:cxn modelId="{F0B3BE3C-7FCF-4CA4-B7AC-2D0C99FF07D2}" type="presParOf" srcId="{B56DA765-A5F7-43AD-A5F8-451DA3807E2E}" destId="{C4030D0D-27CA-4C6B-AE54-136A05AAF3F7}" srcOrd="5" destOrd="0" presId="urn:microsoft.com/office/officeart/2005/8/layout/cycle2"/>
    <dgm:cxn modelId="{9800B37F-F1D6-4BB4-9C40-16EB03CFE063}" type="presParOf" srcId="{C4030D0D-27CA-4C6B-AE54-136A05AAF3F7}" destId="{8C677FCA-C1A6-408A-8808-3FE50D0CDBD7}" srcOrd="0" destOrd="0" presId="urn:microsoft.com/office/officeart/2005/8/layout/cycle2"/>
    <dgm:cxn modelId="{B65C5586-CE0A-4AC6-9AA8-C51964ABF21E}" type="presParOf" srcId="{B56DA765-A5F7-43AD-A5F8-451DA3807E2E}" destId="{B64DDCE3-90B4-48E0-A4D9-2440C991C735}" srcOrd="6" destOrd="0" presId="urn:microsoft.com/office/officeart/2005/8/layout/cycle2"/>
    <dgm:cxn modelId="{1F60622D-84B4-44D5-9743-C760182A6ACE}" type="presParOf" srcId="{B56DA765-A5F7-43AD-A5F8-451DA3807E2E}" destId="{64FF8B95-2191-4423-9F5A-0EBC2C50A40E}" srcOrd="7" destOrd="0" presId="urn:microsoft.com/office/officeart/2005/8/layout/cycle2"/>
    <dgm:cxn modelId="{945DAB6E-64C7-499D-B6C1-728C0DF9FE96}" type="presParOf" srcId="{64FF8B95-2191-4423-9F5A-0EBC2C50A40E}" destId="{8D46FC0B-A7AB-4A0D-AFB8-C2A266D2C85C}" srcOrd="0" destOrd="0" presId="urn:microsoft.com/office/officeart/2005/8/layout/cycle2"/>
    <dgm:cxn modelId="{B08EFFB9-C30E-40EE-8211-722576B73266}" type="presParOf" srcId="{B56DA765-A5F7-43AD-A5F8-451DA3807E2E}" destId="{DD6412CB-81F5-4DFF-A20F-D5C02A3E3971}" srcOrd="8" destOrd="0" presId="urn:microsoft.com/office/officeart/2005/8/layout/cycle2"/>
    <dgm:cxn modelId="{F70AFC34-2E59-4BF3-86BD-62EA95B68A4A}" type="presParOf" srcId="{B56DA765-A5F7-43AD-A5F8-451DA3807E2E}" destId="{5DF8CA62-6F9F-4C04-B6DA-FA9A90F0A24B}" srcOrd="9" destOrd="0" presId="urn:microsoft.com/office/officeart/2005/8/layout/cycle2"/>
    <dgm:cxn modelId="{BB23D3F8-E58E-442B-8644-6BB8FFE344C1}" type="presParOf" srcId="{5DF8CA62-6F9F-4C04-B6DA-FA9A90F0A24B}" destId="{6A2A5919-FBE8-4363-990F-D6A66958C7F5}"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FA6F2F-E689-4194-86C8-33AD5B4EA7D3}" type="doc">
      <dgm:prSet loTypeId="urn:microsoft.com/office/officeart/2005/8/layout/vList3" loCatId="list" qsTypeId="urn:microsoft.com/office/officeart/2005/8/quickstyle/simple1" qsCatId="simple" csTypeId="urn:microsoft.com/office/officeart/2005/8/colors/accent1_2" csCatId="accent1" phldr="1"/>
      <dgm:spPr/>
    </dgm:pt>
    <dgm:pt modelId="{F5358007-F00D-4DC0-BEEB-4B8EB0076C92}">
      <dgm:prSet phldrT="[Texto]" custT="1"/>
      <dgm:spPr/>
      <dgm:t>
        <a:bodyPr/>
        <a:lstStyle/>
        <a:p>
          <a:r>
            <a:rPr lang="es-ES" sz="1800" i="1" dirty="0">
              <a:solidFill>
                <a:schemeClr val="bg1"/>
              </a:solidFill>
            </a:rPr>
            <a:t>Identificaron de insumos y sustancias químicas establecidas para el proceso de beneficio minero </a:t>
          </a:r>
          <a:endParaRPr lang="es-CO" sz="1800" i="1" dirty="0">
            <a:solidFill>
              <a:schemeClr val="bg1"/>
            </a:solidFill>
          </a:endParaRPr>
        </a:p>
      </dgm:t>
    </dgm:pt>
    <dgm:pt modelId="{A1595DB9-AE86-49B9-9B1D-3ED2515703EA}" type="parTrans" cxnId="{24015C3C-7625-4359-A8DE-75041E0A9E63}">
      <dgm:prSet/>
      <dgm:spPr/>
      <dgm:t>
        <a:bodyPr/>
        <a:lstStyle/>
        <a:p>
          <a:endParaRPr lang="es-CO" sz="1800"/>
        </a:p>
      </dgm:t>
    </dgm:pt>
    <dgm:pt modelId="{65E07550-8A1F-4D6E-851C-6D09B345916C}" type="sibTrans" cxnId="{24015C3C-7625-4359-A8DE-75041E0A9E63}">
      <dgm:prSet/>
      <dgm:spPr/>
      <dgm:t>
        <a:bodyPr/>
        <a:lstStyle/>
        <a:p>
          <a:endParaRPr lang="es-CO" sz="1800"/>
        </a:p>
      </dgm:t>
    </dgm:pt>
    <dgm:pt modelId="{66D0240E-72A3-415D-A8CE-B02A2C69303D}">
      <dgm:prSet phldrT="[Texto]" custT="1"/>
      <dgm:spPr/>
      <dgm:t>
        <a:bodyPr/>
        <a:lstStyle/>
        <a:p>
          <a:r>
            <a:rPr lang="es-CO" sz="1600" b="0" dirty="0"/>
            <a:t>Programa de Manejo Seguro de Sustancias Químicas, y Control de Exposición a Agentes Químicos</a:t>
          </a:r>
          <a:r>
            <a:rPr lang="es-ES" sz="1200" b="0" dirty="0"/>
            <a:t> </a:t>
          </a:r>
          <a:r>
            <a:rPr lang="es-ES" sz="1400" b="0" dirty="0"/>
            <a:t>(EPP).</a:t>
          </a:r>
          <a:r>
            <a:rPr lang="es-CO" sz="1200" b="1" dirty="0"/>
            <a:t> </a:t>
          </a:r>
          <a:endParaRPr lang="es-CO" sz="1600" dirty="0">
            <a:solidFill>
              <a:srgbClr val="92D050"/>
            </a:solidFill>
          </a:endParaRPr>
        </a:p>
      </dgm:t>
    </dgm:pt>
    <dgm:pt modelId="{5AB8D8DB-B364-4118-9593-DFF9B0E57720}" type="parTrans" cxnId="{A8645923-6C67-4987-9FCA-DE4669321218}">
      <dgm:prSet/>
      <dgm:spPr/>
      <dgm:t>
        <a:bodyPr/>
        <a:lstStyle/>
        <a:p>
          <a:endParaRPr lang="es-CO" sz="1800"/>
        </a:p>
      </dgm:t>
    </dgm:pt>
    <dgm:pt modelId="{83EA40ED-71BD-4F2B-B8D1-FBE756190B78}" type="sibTrans" cxnId="{A8645923-6C67-4987-9FCA-DE4669321218}">
      <dgm:prSet/>
      <dgm:spPr/>
      <dgm:t>
        <a:bodyPr/>
        <a:lstStyle/>
        <a:p>
          <a:endParaRPr lang="es-CO" sz="1800"/>
        </a:p>
      </dgm:t>
    </dgm:pt>
    <dgm:pt modelId="{90AF70F8-92CB-4EE2-A9DD-6A6D16DB8DB8}">
      <dgm:prSet phldrT="[Texto]" custT="1"/>
      <dgm:spPr/>
      <dgm:t>
        <a:bodyPr/>
        <a:lstStyle/>
        <a:p>
          <a:r>
            <a:rPr lang="es-ES" sz="1400" b="0" kern="1200" dirty="0"/>
            <a:t>Acompañamiento en el Diagnostico y  Adecuación de instalaciones para minimizar la exposición a riesgos químico.</a:t>
          </a:r>
          <a:endParaRPr lang="es-CO" sz="1400" kern="1200" dirty="0">
            <a:solidFill>
              <a:srgbClr val="92D050"/>
            </a:solidFill>
            <a:latin typeface="Aptos" panose="02110004020202020204"/>
            <a:ea typeface="+mn-ea"/>
            <a:cs typeface="+mn-cs"/>
          </a:endParaRPr>
        </a:p>
      </dgm:t>
    </dgm:pt>
    <dgm:pt modelId="{90E67E9A-56F2-4F2C-BDD6-33AD2C5C77B3}" type="parTrans" cxnId="{66F8194C-AFC4-4CBD-8306-D5E60D46CC34}">
      <dgm:prSet/>
      <dgm:spPr/>
      <dgm:t>
        <a:bodyPr/>
        <a:lstStyle/>
        <a:p>
          <a:endParaRPr lang="es-CO" sz="1800"/>
        </a:p>
      </dgm:t>
    </dgm:pt>
    <dgm:pt modelId="{7DF9CC5F-CCF4-46D3-8290-6DA9FA93068D}" type="sibTrans" cxnId="{66F8194C-AFC4-4CBD-8306-D5E60D46CC34}">
      <dgm:prSet/>
      <dgm:spPr/>
      <dgm:t>
        <a:bodyPr/>
        <a:lstStyle/>
        <a:p>
          <a:endParaRPr lang="es-CO" sz="1800"/>
        </a:p>
      </dgm:t>
    </dgm:pt>
    <dgm:pt modelId="{A067C9D8-67D6-43E4-BE12-499A7671F423}">
      <dgm:prSet phldrT="[Texto]" custT="1"/>
      <dgm:spPr/>
      <dgm:t>
        <a:bodyPr/>
        <a:lstStyle/>
        <a:p>
          <a:r>
            <a:rPr lang="es-ES" sz="1600" dirty="0">
              <a:solidFill>
                <a:schemeClr val="bg1"/>
              </a:solidFill>
            </a:rPr>
            <a:t>Flujograma de proceso estableciendo uso de insumos químicos por cada etapa </a:t>
          </a:r>
          <a:endParaRPr lang="es-CO" sz="1600" dirty="0">
            <a:solidFill>
              <a:srgbClr val="92D050"/>
            </a:solidFill>
          </a:endParaRPr>
        </a:p>
      </dgm:t>
    </dgm:pt>
    <dgm:pt modelId="{88220340-7EA5-446E-B287-1CE9441D7897}" type="sibTrans" cxnId="{63C118D9-5198-431F-9EEA-3545124EF628}">
      <dgm:prSet/>
      <dgm:spPr/>
      <dgm:t>
        <a:bodyPr/>
        <a:lstStyle/>
        <a:p>
          <a:endParaRPr lang="es-CO" sz="1800"/>
        </a:p>
      </dgm:t>
    </dgm:pt>
    <dgm:pt modelId="{1BC7964B-0A19-4F49-B82C-777F54B19606}" type="parTrans" cxnId="{63C118D9-5198-431F-9EEA-3545124EF628}">
      <dgm:prSet/>
      <dgm:spPr/>
      <dgm:t>
        <a:bodyPr/>
        <a:lstStyle/>
        <a:p>
          <a:endParaRPr lang="es-CO" sz="1800"/>
        </a:p>
      </dgm:t>
    </dgm:pt>
    <dgm:pt modelId="{CDCE0D49-E2B0-436A-A1CE-ACD4338732A2}">
      <dgm:prSet phldrT="[Texto]" custT="1"/>
      <dgm:spPr/>
      <dgm:t>
        <a:bodyPr/>
        <a:lstStyle/>
        <a:p>
          <a:r>
            <a:rPr lang="es-ES" sz="1600" kern="1200" dirty="0"/>
            <a:t>Procedimientos para la respuesta inmediata y adecuada ante incidentes relacionados con sustancias químicas, y atención de derrames </a:t>
          </a:r>
          <a:endParaRPr lang="es-CO" sz="1600" kern="1200" dirty="0">
            <a:solidFill>
              <a:srgbClr val="92D050"/>
            </a:solidFill>
            <a:latin typeface="Aptos" panose="02110004020202020204"/>
            <a:ea typeface="+mn-ea"/>
            <a:cs typeface="+mn-cs"/>
          </a:endParaRPr>
        </a:p>
      </dgm:t>
    </dgm:pt>
    <dgm:pt modelId="{CE8DE5E5-C1B9-4EFF-BB76-C0E90D58EF20}" type="parTrans" cxnId="{06F4A26A-8F3C-4B00-9B7B-C3169E76EBB0}">
      <dgm:prSet/>
      <dgm:spPr/>
      <dgm:t>
        <a:bodyPr/>
        <a:lstStyle/>
        <a:p>
          <a:endParaRPr lang="es-CO"/>
        </a:p>
      </dgm:t>
    </dgm:pt>
    <dgm:pt modelId="{D4AD540F-AFED-4F90-B520-23260E2E056E}" type="sibTrans" cxnId="{06F4A26A-8F3C-4B00-9B7B-C3169E76EBB0}">
      <dgm:prSet/>
      <dgm:spPr/>
      <dgm:t>
        <a:bodyPr/>
        <a:lstStyle/>
        <a:p>
          <a:endParaRPr lang="es-CO"/>
        </a:p>
      </dgm:t>
    </dgm:pt>
    <dgm:pt modelId="{A6E67C03-655E-43E7-9C77-6579EAC637FC}" type="pres">
      <dgm:prSet presAssocID="{91FA6F2F-E689-4194-86C8-33AD5B4EA7D3}" presName="linearFlow" presStyleCnt="0">
        <dgm:presLayoutVars>
          <dgm:dir/>
          <dgm:resizeHandles val="exact"/>
        </dgm:presLayoutVars>
      </dgm:prSet>
      <dgm:spPr/>
    </dgm:pt>
    <dgm:pt modelId="{BEAA61BA-40BE-4163-807A-DD3E762FD7F7}" type="pres">
      <dgm:prSet presAssocID="{A067C9D8-67D6-43E4-BE12-499A7671F423}" presName="composite" presStyleCnt="0"/>
      <dgm:spPr/>
    </dgm:pt>
    <dgm:pt modelId="{962A900B-0FC1-4681-8B9A-9071F847EAE7}" type="pres">
      <dgm:prSet presAssocID="{A067C9D8-67D6-43E4-BE12-499A7671F423}" presName="imgShp"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056793C3-F65B-42D1-BFC3-A2355C654912}" type="pres">
      <dgm:prSet presAssocID="{A067C9D8-67D6-43E4-BE12-499A7671F423}" presName="txShp" presStyleLbl="node1" presStyleIdx="0" presStyleCnt="5" custScaleY="82111">
        <dgm:presLayoutVars>
          <dgm:bulletEnabled val="1"/>
        </dgm:presLayoutVars>
      </dgm:prSet>
      <dgm:spPr/>
    </dgm:pt>
    <dgm:pt modelId="{C868E467-0D68-4A86-8B03-570AB720E953}" type="pres">
      <dgm:prSet presAssocID="{88220340-7EA5-446E-B287-1CE9441D7897}" presName="spacing" presStyleCnt="0"/>
      <dgm:spPr/>
    </dgm:pt>
    <dgm:pt modelId="{3FF9196D-F2CA-4F09-A0D3-F464A98D1F2D}" type="pres">
      <dgm:prSet presAssocID="{F5358007-F00D-4DC0-BEEB-4B8EB0076C92}" presName="composite" presStyleCnt="0"/>
      <dgm:spPr/>
    </dgm:pt>
    <dgm:pt modelId="{C8FB3B90-37E9-4E46-9125-FCDC222D8B47}" type="pres">
      <dgm:prSet presAssocID="{F5358007-F00D-4DC0-BEEB-4B8EB0076C92}" presName="imgShp"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dgm:spPr>
    </dgm:pt>
    <dgm:pt modelId="{9B93D20A-A615-409C-8B5B-A589B90E1501}" type="pres">
      <dgm:prSet presAssocID="{F5358007-F00D-4DC0-BEEB-4B8EB0076C92}" presName="txShp" presStyleLbl="node1" presStyleIdx="1" presStyleCnt="5" custScaleY="90858">
        <dgm:presLayoutVars>
          <dgm:bulletEnabled val="1"/>
        </dgm:presLayoutVars>
      </dgm:prSet>
      <dgm:spPr/>
    </dgm:pt>
    <dgm:pt modelId="{E2B31565-88BA-403C-9613-91AD17BA1E22}" type="pres">
      <dgm:prSet presAssocID="{65E07550-8A1F-4D6E-851C-6D09B345916C}" presName="spacing" presStyleCnt="0"/>
      <dgm:spPr/>
    </dgm:pt>
    <dgm:pt modelId="{7F2741B0-51DE-40AB-A2CA-327A51A5A4EA}" type="pres">
      <dgm:prSet presAssocID="{66D0240E-72A3-415D-A8CE-B02A2C69303D}" presName="composite" presStyleCnt="0"/>
      <dgm:spPr/>
    </dgm:pt>
    <dgm:pt modelId="{0F0BC3F7-DC3E-42DC-B47B-DC5B7D98801A}" type="pres">
      <dgm:prSet presAssocID="{66D0240E-72A3-415D-A8CE-B02A2C69303D}" presName="imgShp"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t="-25000" b="-25000"/>
          </a:stretch>
        </a:blipFill>
      </dgm:spPr>
    </dgm:pt>
    <dgm:pt modelId="{6818795F-BE55-4C9D-924C-F1CCACC9637F}" type="pres">
      <dgm:prSet presAssocID="{66D0240E-72A3-415D-A8CE-B02A2C69303D}" presName="txShp" presStyleLbl="node1" presStyleIdx="2" presStyleCnt="5">
        <dgm:presLayoutVars>
          <dgm:bulletEnabled val="1"/>
        </dgm:presLayoutVars>
      </dgm:prSet>
      <dgm:spPr/>
    </dgm:pt>
    <dgm:pt modelId="{DBBBF839-BD70-4225-86A2-105AB60BE75C}" type="pres">
      <dgm:prSet presAssocID="{83EA40ED-71BD-4F2B-B8D1-FBE756190B78}" presName="spacing" presStyleCnt="0"/>
      <dgm:spPr/>
    </dgm:pt>
    <dgm:pt modelId="{34240C23-F019-465E-B11F-EA6BF758948E}" type="pres">
      <dgm:prSet presAssocID="{90AF70F8-92CB-4EE2-A9DD-6A6D16DB8DB8}" presName="composite" presStyleCnt="0"/>
      <dgm:spPr/>
    </dgm:pt>
    <dgm:pt modelId="{DE50866B-E60F-4291-AB68-49D1EE240584}" type="pres">
      <dgm:prSet presAssocID="{90AF70F8-92CB-4EE2-A9DD-6A6D16DB8DB8}" presName="imgShp"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31000" r="-31000"/>
          </a:stretch>
        </a:blipFill>
      </dgm:spPr>
    </dgm:pt>
    <dgm:pt modelId="{3F8D18C2-9B74-4E61-B5F4-C6C3B98D3D3A}" type="pres">
      <dgm:prSet presAssocID="{90AF70F8-92CB-4EE2-A9DD-6A6D16DB8DB8}" presName="txShp" presStyleLbl="node1" presStyleIdx="3" presStyleCnt="5" custScaleX="94738" custScaleY="85858">
        <dgm:presLayoutVars>
          <dgm:bulletEnabled val="1"/>
        </dgm:presLayoutVars>
      </dgm:prSet>
      <dgm:spPr/>
    </dgm:pt>
    <dgm:pt modelId="{BD387C45-9E0E-404B-9A5F-04ED5FAFA87F}" type="pres">
      <dgm:prSet presAssocID="{7DF9CC5F-CCF4-46D3-8290-6DA9FA93068D}" presName="spacing" presStyleCnt="0"/>
      <dgm:spPr/>
    </dgm:pt>
    <dgm:pt modelId="{BB039F6A-2146-458B-8DEC-39839B4E0522}" type="pres">
      <dgm:prSet presAssocID="{CDCE0D49-E2B0-436A-A1CE-ACD4338732A2}" presName="composite" presStyleCnt="0"/>
      <dgm:spPr/>
    </dgm:pt>
    <dgm:pt modelId="{C932887A-BB43-4FBB-9126-BE805A8F55AD}" type="pres">
      <dgm:prSet presAssocID="{CDCE0D49-E2B0-436A-A1CE-ACD4338732A2}" presName="imgShp"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17000" r="-17000"/>
          </a:stretch>
        </a:blipFill>
      </dgm:spPr>
    </dgm:pt>
    <dgm:pt modelId="{0F033C3E-6039-48C6-8ACC-706BC59FDEE8}" type="pres">
      <dgm:prSet presAssocID="{CDCE0D49-E2B0-436A-A1CE-ACD4338732A2}" presName="txShp" presStyleLbl="node1" presStyleIdx="4" presStyleCnt="5">
        <dgm:presLayoutVars>
          <dgm:bulletEnabled val="1"/>
        </dgm:presLayoutVars>
      </dgm:prSet>
      <dgm:spPr/>
    </dgm:pt>
  </dgm:ptLst>
  <dgm:cxnLst>
    <dgm:cxn modelId="{5CE7CC13-C2A3-4753-A161-99248F9F3297}" type="presOf" srcId="{CDCE0D49-E2B0-436A-A1CE-ACD4338732A2}" destId="{0F033C3E-6039-48C6-8ACC-706BC59FDEE8}" srcOrd="0" destOrd="0" presId="urn:microsoft.com/office/officeart/2005/8/layout/vList3"/>
    <dgm:cxn modelId="{D8DEF517-ADCA-430C-87C3-0A0D7D2EEB89}" type="presOf" srcId="{91FA6F2F-E689-4194-86C8-33AD5B4EA7D3}" destId="{A6E67C03-655E-43E7-9C77-6579EAC637FC}" srcOrd="0" destOrd="0" presId="urn:microsoft.com/office/officeart/2005/8/layout/vList3"/>
    <dgm:cxn modelId="{A8645923-6C67-4987-9FCA-DE4669321218}" srcId="{91FA6F2F-E689-4194-86C8-33AD5B4EA7D3}" destId="{66D0240E-72A3-415D-A8CE-B02A2C69303D}" srcOrd="2" destOrd="0" parTransId="{5AB8D8DB-B364-4118-9593-DFF9B0E57720}" sibTransId="{83EA40ED-71BD-4F2B-B8D1-FBE756190B78}"/>
    <dgm:cxn modelId="{24015C3C-7625-4359-A8DE-75041E0A9E63}" srcId="{91FA6F2F-E689-4194-86C8-33AD5B4EA7D3}" destId="{F5358007-F00D-4DC0-BEEB-4B8EB0076C92}" srcOrd="1" destOrd="0" parTransId="{A1595DB9-AE86-49B9-9B1D-3ED2515703EA}" sibTransId="{65E07550-8A1F-4D6E-851C-6D09B345916C}"/>
    <dgm:cxn modelId="{06F4A26A-8F3C-4B00-9B7B-C3169E76EBB0}" srcId="{91FA6F2F-E689-4194-86C8-33AD5B4EA7D3}" destId="{CDCE0D49-E2B0-436A-A1CE-ACD4338732A2}" srcOrd="4" destOrd="0" parTransId="{CE8DE5E5-C1B9-4EFF-BB76-C0E90D58EF20}" sibTransId="{D4AD540F-AFED-4F90-B520-23260E2E056E}"/>
    <dgm:cxn modelId="{66F8194C-AFC4-4CBD-8306-D5E60D46CC34}" srcId="{91FA6F2F-E689-4194-86C8-33AD5B4EA7D3}" destId="{90AF70F8-92CB-4EE2-A9DD-6A6D16DB8DB8}" srcOrd="3" destOrd="0" parTransId="{90E67E9A-56F2-4F2C-BDD6-33AD2C5C77B3}" sibTransId="{7DF9CC5F-CCF4-46D3-8290-6DA9FA93068D}"/>
    <dgm:cxn modelId="{AFBCD681-852A-4A06-9D46-10AB9F048E81}" type="presOf" srcId="{A067C9D8-67D6-43E4-BE12-499A7671F423}" destId="{056793C3-F65B-42D1-BFC3-A2355C654912}" srcOrd="0" destOrd="0" presId="urn:microsoft.com/office/officeart/2005/8/layout/vList3"/>
    <dgm:cxn modelId="{71F99F84-EA62-43E7-8098-C3EECFE2E636}" type="presOf" srcId="{90AF70F8-92CB-4EE2-A9DD-6A6D16DB8DB8}" destId="{3F8D18C2-9B74-4E61-B5F4-C6C3B98D3D3A}" srcOrd="0" destOrd="0" presId="urn:microsoft.com/office/officeart/2005/8/layout/vList3"/>
    <dgm:cxn modelId="{63C118D9-5198-431F-9EEA-3545124EF628}" srcId="{91FA6F2F-E689-4194-86C8-33AD5B4EA7D3}" destId="{A067C9D8-67D6-43E4-BE12-499A7671F423}" srcOrd="0" destOrd="0" parTransId="{1BC7964B-0A19-4F49-B82C-777F54B19606}" sibTransId="{88220340-7EA5-446E-B287-1CE9441D7897}"/>
    <dgm:cxn modelId="{DF485DDF-9A6C-4767-84A6-F0081CC40837}" type="presOf" srcId="{66D0240E-72A3-415D-A8CE-B02A2C69303D}" destId="{6818795F-BE55-4C9D-924C-F1CCACC9637F}" srcOrd="0" destOrd="0" presId="urn:microsoft.com/office/officeart/2005/8/layout/vList3"/>
    <dgm:cxn modelId="{6BC14BF4-81AB-4C8D-B7D6-3FD48629896C}" type="presOf" srcId="{F5358007-F00D-4DC0-BEEB-4B8EB0076C92}" destId="{9B93D20A-A615-409C-8B5B-A589B90E1501}" srcOrd="0" destOrd="0" presId="urn:microsoft.com/office/officeart/2005/8/layout/vList3"/>
    <dgm:cxn modelId="{98EC58C7-DF2B-4990-8A15-5E382A83C187}" type="presParOf" srcId="{A6E67C03-655E-43E7-9C77-6579EAC637FC}" destId="{BEAA61BA-40BE-4163-807A-DD3E762FD7F7}" srcOrd="0" destOrd="0" presId="urn:microsoft.com/office/officeart/2005/8/layout/vList3"/>
    <dgm:cxn modelId="{C39449C6-6BC1-4417-9ABA-B5FCDD84DE7F}" type="presParOf" srcId="{BEAA61BA-40BE-4163-807A-DD3E762FD7F7}" destId="{962A900B-0FC1-4681-8B9A-9071F847EAE7}" srcOrd="0" destOrd="0" presId="urn:microsoft.com/office/officeart/2005/8/layout/vList3"/>
    <dgm:cxn modelId="{0351AF47-86C8-4C5A-9503-3924CD435FAC}" type="presParOf" srcId="{BEAA61BA-40BE-4163-807A-DD3E762FD7F7}" destId="{056793C3-F65B-42D1-BFC3-A2355C654912}" srcOrd="1" destOrd="0" presId="urn:microsoft.com/office/officeart/2005/8/layout/vList3"/>
    <dgm:cxn modelId="{5BEE4512-DDA0-40B4-BAF6-62D0E8207C72}" type="presParOf" srcId="{A6E67C03-655E-43E7-9C77-6579EAC637FC}" destId="{C868E467-0D68-4A86-8B03-570AB720E953}" srcOrd="1" destOrd="0" presId="urn:microsoft.com/office/officeart/2005/8/layout/vList3"/>
    <dgm:cxn modelId="{80848F01-2068-4086-9E77-971D10AFCE24}" type="presParOf" srcId="{A6E67C03-655E-43E7-9C77-6579EAC637FC}" destId="{3FF9196D-F2CA-4F09-A0D3-F464A98D1F2D}" srcOrd="2" destOrd="0" presId="urn:microsoft.com/office/officeart/2005/8/layout/vList3"/>
    <dgm:cxn modelId="{FE0F5A42-890A-4C16-A61B-FADF17D0AA1F}" type="presParOf" srcId="{3FF9196D-F2CA-4F09-A0D3-F464A98D1F2D}" destId="{C8FB3B90-37E9-4E46-9125-FCDC222D8B47}" srcOrd="0" destOrd="0" presId="urn:microsoft.com/office/officeart/2005/8/layout/vList3"/>
    <dgm:cxn modelId="{2BC5EFAD-B20C-4162-849C-177BD3E1EFAD}" type="presParOf" srcId="{3FF9196D-F2CA-4F09-A0D3-F464A98D1F2D}" destId="{9B93D20A-A615-409C-8B5B-A589B90E1501}" srcOrd="1" destOrd="0" presId="urn:microsoft.com/office/officeart/2005/8/layout/vList3"/>
    <dgm:cxn modelId="{BAC6F755-D6E1-4661-A439-8C462FC857F4}" type="presParOf" srcId="{A6E67C03-655E-43E7-9C77-6579EAC637FC}" destId="{E2B31565-88BA-403C-9613-91AD17BA1E22}" srcOrd="3" destOrd="0" presId="urn:microsoft.com/office/officeart/2005/8/layout/vList3"/>
    <dgm:cxn modelId="{85983499-5604-47AA-8006-37755EF82A40}" type="presParOf" srcId="{A6E67C03-655E-43E7-9C77-6579EAC637FC}" destId="{7F2741B0-51DE-40AB-A2CA-327A51A5A4EA}" srcOrd="4" destOrd="0" presId="urn:microsoft.com/office/officeart/2005/8/layout/vList3"/>
    <dgm:cxn modelId="{C4F810AD-F2A6-434D-8461-86A5D7D6E925}" type="presParOf" srcId="{7F2741B0-51DE-40AB-A2CA-327A51A5A4EA}" destId="{0F0BC3F7-DC3E-42DC-B47B-DC5B7D98801A}" srcOrd="0" destOrd="0" presId="urn:microsoft.com/office/officeart/2005/8/layout/vList3"/>
    <dgm:cxn modelId="{CB956959-8C43-4827-9FFE-8E92CCA54189}" type="presParOf" srcId="{7F2741B0-51DE-40AB-A2CA-327A51A5A4EA}" destId="{6818795F-BE55-4C9D-924C-F1CCACC9637F}" srcOrd="1" destOrd="0" presId="urn:microsoft.com/office/officeart/2005/8/layout/vList3"/>
    <dgm:cxn modelId="{2B23048F-7B4A-4282-9AAA-8E89D6248A4D}" type="presParOf" srcId="{A6E67C03-655E-43E7-9C77-6579EAC637FC}" destId="{DBBBF839-BD70-4225-86A2-105AB60BE75C}" srcOrd="5" destOrd="0" presId="urn:microsoft.com/office/officeart/2005/8/layout/vList3"/>
    <dgm:cxn modelId="{FB0DAF61-1B62-4B95-AB6F-8646DF01AD00}" type="presParOf" srcId="{A6E67C03-655E-43E7-9C77-6579EAC637FC}" destId="{34240C23-F019-465E-B11F-EA6BF758948E}" srcOrd="6" destOrd="0" presId="urn:microsoft.com/office/officeart/2005/8/layout/vList3"/>
    <dgm:cxn modelId="{0404B76D-6C86-424E-AF89-C5F4A4A8F119}" type="presParOf" srcId="{34240C23-F019-465E-B11F-EA6BF758948E}" destId="{DE50866B-E60F-4291-AB68-49D1EE240584}" srcOrd="0" destOrd="0" presId="urn:microsoft.com/office/officeart/2005/8/layout/vList3"/>
    <dgm:cxn modelId="{EB54BC55-06CE-4F46-BA68-C41EBFD81F54}" type="presParOf" srcId="{34240C23-F019-465E-B11F-EA6BF758948E}" destId="{3F8D18C2-9B74-4E61-B5F4-C6C3B98D3D3A}" srcOrd="1" destOrd="0" presId="urn:microsoft.com/office/officeart/2005/8/layout/vList3"/>
    <dgm:cxn modelId="{4DE56FE8-584E-48E6-8B4A-BD1B93371350}" type="presParOf" srcId="{A6E67C03-655E-43E7-9C77-6579EAC637FC}" destId="{BD387C45-9E0E-404B-9A5F-04ED5FAFA87F}" srcOrd="7" destOrd="0" presId="urn:microsoft.com/office/officeart/2005/8/layout/vList3"/>
    <dgm:cxn modelId="{70850362-098A-4A3B-B2AB-74AC883A0A0B}" type="presParOf" srcId="{A6E67C03-655E-43E7-9C77-6579EAC637FC}" destId="{BB039F6A-2146-458B-8DEC-39839B4E0522}" srcOrd="8" destOrd="0" presId="urn:microsoft.com/office/officeart/2005/8/layout/vList3"/>
    <dgm:cxn modelId="{A67CD8CC-4E53-486C-A135-A83A167D4487}" type="presParOf" srcId="{BB039F6A-2146-458B-8DEC-39839B4E0522}" destId="{C932887A-BB43-4FBB-9126-BE805A8F55AD}" srcOrd="0" destOrd="0" presId="urn:microsoft.com/office/officeart/2005/8/layout/vList3"/>
    <dgm:cxn modelId="{24B5C216-6B3F-4900-A09A-E83E798830D0}" type="presParOf" srcId="{BB039F6A-2146-458B-8DEC-39839B4E0522}" destId="{0F033C3E-6039-48C6-8ACC-706BC59FDE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F41CB9-FA0A-431F-8902-94E577123FC8}" type="doc">
      <dgm:prSet loTypeId="urn:microsoft.com/office/officeart/2005/8/layout/vList3" loCatId="list" qsTypeId="urn:microsoft.com/office/officeart/2005/8/quickstyle/simple1" qsCatId="simple" csTypeId="urn:microsoft.com/office/officeart/2005/8/colors/accent1_2" csCatId="accent1" phldr="1"/>
      <dgm:spPr/>
    </dgm:pt>
    <dgm:pt modelId="{54032C94-A44D-4A10-800A-9A9F01C6A45B}">
      <dgm:prSet phldrT="[Texto]"/>
      <dgm:spPr/>
      <dgm:t>
        <a:bodyPr/>
        <a:lstStyle/>
        <a:p>
          <a:r>
            <a:rPr lang="es-ES" dirty="0"/>
            <a:t>Conocimiento del Sistema productivo Etapas y Procesos que relacionan uso de sustancias químicas y generación de residuos. </a:t>
          </a:r>
          <a:endParaRPr lang="es-CO" dirty="0"/>
        </a:p>
      </dgm:t>
    </dgm:pt>
    <dgm:pt modelId="{89B4C03D-2612-4029-AF2F-3F68E4766263}" type="parTrans" cxnId="{FFF3436C-3147-4F2E-85A4-7BB94FB96350}">
      <dgm:prSet/>
      <dgm:spPr/>
      <dgm:t>
        <a:bodyPr/>
        <a:lstStyle/>
        <a:p>
          <a:endParaRPr lang="es-CO"/>
        </a:p>
      </dgm:t>
    </dgm:pt>
    <dgm:pt modelId="{0F1130A3-7796-4DC1-A984-D3BB3FA4EBD4}" type="sibTrans" cxnId="{FFF3436C-3147-4F2E-85A4-7BB94FB96350}">
      <dgm:prSet/>
      <dgm:spPr/>
      <dgm:t>
        <a:bodyPr/>
        <a:lstStyle/>
        <a:p>
          <a:endParaRPr lang="es-CO"/>
        </a:p>
      </dgm:t>
    </dgm:pt>
    <dgm:pt modelId="{E794E8D6-0784-422E-B49F-E2EDFC53D55C}">
      <dgm:prSet phldrT="[Texto]"/>
      <dgm:spPr/>
      <dgm:t>
        <a:bodyPr/>
        <a:lstStyle/>
        <a:p>
          <a:r>
            <a:rPr lang="es-ES" dirty="0"/>
            <a:t>Diagnóstico y clasificación de residuos o subproductos generados en los procesos productivos </a:t>
          </a:r>
          <a:endParaRPr lang="es-CO" dirty="0"/>
        </a:p>
      </dgm:t>
    </dgm:pt>
    <dgm:pt modelId="{9A78E9CA-84A3-4C44-80B6-76CCFCEE9556}" type="parTrans" cxnId="{7E381BF2-20B1-4766-A932-75D23D3656E9}">
      <dgm:prSet/>
      <dgm:spPr/>
      <dgm:t>
        <a:bodyPr/>
        <a:lstStyle/>
        <a:p>
          <a:endParaRPr lang="es-CO"/>
        </a:p>
      </dgm:t>
    </dgm:pt>
    <dgm:pt modelId="{19211A97-E62C-48AC-AED1-B7C4AA6AFB89}" type="sibTrans" cxnId="{7E381BF2-20B1-4766-A932-75D23D3656E9}">
      <dgm:prSet/>
      <dgm:spPr/>
      <dgm:t>
        <a:bodyPr/>
        <a:lstStyle/>
        <a:p>
          <a:endParaRPr lang="es-CO"/>
        </a:p>
      </dgm:t>
    </dgm:pt>
    <dgm:pt modelId="{FB1F591C-B6A1-4E50-ABF1-766971766C37}">
      <dgm:prSet phldrT="[Texto]" custT="1"/>
      <dgm:spPr/>
      <dgm:t>
        <a:bodyPr/>
        <a:lstStyle/>
        <a:p>
          <a:r>
            <a:rPr lang="es-ES" sz="1600" dirty="0"/>
            <a:t>Procesos de manejo y disposición de residuos y subproductos  generados en la actividad productiva </a:t>
          </a:r>
          <a:endParaRPr lang="es-CO" sz="1600" dirty="0"/>
        </a:p>
      </dgm:t>
    </dgm:pt>
    <dgm:pt modelId="{55FCF420-E32A-4428-A321-A62345823C69}" type="parTrans" cxnId="{4184DE42-8EE5-46DD-A04E-CFB86E7F313B}">
      <dgm:prSet/>
      <dgm:spPr/>
      <dgm:t>
        <a:bodyPr/>
        <a:lstStyle/>
        <a:p>
          <a:endParaRPr lang="es-CO"/>
        </a:p>
      </dgm:t>
    </dgm:pt>
    <dgm:pt modelId="{D6A1B457-ED51-476B-BDC6-9EAF049A3E9A}" type="sibTrans" cxnId="{4184DE42-8EE5-46DD-A04E-CFB86E7F313B}">
      <dgm:prSet/>
      <dgm:spPr/>
      <dgm:t>
        <a:bodyPr/>
        <a:lstStyle/>
        <a:p>
          <a:endParaRPr lang="es-CO"/>
        </a:p>
      </dgm:t>
    </dgm:pt>
    <dgm:pt modelId="{64CFCA4F-0B67-4B0D-9B5B-4DF9B5888ADA}" type="pres">
      <dgm:prSet presAssocID="{89F41CB9-FA0A-431F-8902-94E577123FC8}" presName="linearFlow" presStyleCnt="0">
        <dgm:presLayoutVars>
          <dgm:dir/>
          <dgm:resizeHandles val="exact"/>
        </dgm:presLayoutVars>
      </dgm:prSet>
      <dgm:spPr/>
    </dgm:pt>
    <dgm:pt modelId="{D1950BD9-D6E6-4EED-96D3-D7C8F26EBC26}" type="pres">
      <dgm:prSet presAssocID="{54032C94-A44D-4A10-800A-9A9F01C6A45B}" presName="composite" presStyleCnt="0"/>
      <dgm:spPr/>
    </dgm:pt>
    <dgm:pt modelId="{00D7633D-553B-4383-8BCE-E61A6FC75968}" type="pres">
      <dgm:prSet presAssocID="{54032C94-A44D-4A10-800A-9A9F01C6A45B}"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10718285-C2BD-4CAF-AD49-E986446F4F42}" type="pres">
      <dgm:prSet presAssocID="{54032C94-A44D-4A10-800A-9A9F01C6A45B}" presName="txShp" presStyleLbl="node1" presStyleIdx="0" presStyleCnt="3">
        <dgm:presLayoutVars>
          <dgm:bulletEnabled val="1"/>
        </dgm:presLayoutVars>
      </dgm:prSet>
      <dgm:spPr/>
    </dgm:pt>
    <dgm:pt modelId="{63CD1402-69BA-46D6-90A3-DA377DB6626B}" type="pres">
      <dgm:prSet presAssocID="{0F1130A3-7796-4DC1-A984-D3BB3FA4EBD4}" presName="spacing" presStyleCnt="0"/>
      <dgm:spPr/>
    </dgm:pt>
    <dgm:pt modelId="{9C93282F-5453-43D0-AF21-2627DF48A634}" type="pres">
      <dgm:prSet presAssocID="{E794E8D6-0784-422E-B49F-E2EDFC53D55C}" presName="composite" presStyleCnt="0"/>
      <dgm:spPr/>
    </dgm:pt>
    <dgm:pt modelId="{F1E2477D-4749-4A4B-9FFD-294A45645B3C}" type="pres">
      <dgm:prSet presAssocID="{E794E8D6-0784-422E-B49F-E2EDFC53D55C}" presName="imgShp"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 modelId="{983FA9CF-E901-498E-BBCE-3AC9C3E779E6}" type="pres">
      <dgm:prSet presAssocID="{E794E8D6-0784-422E-B49F-E2EDFC53D55C}" presName="txShp" presStyleLbl="node1" presStyleIdx="1" presStyleCnt="3">
        <dgm:presLayoutVars>
          <dgm:bulletEnabled val="1"/>
        </dgm:presLayoutVars>
      </dgm:prSet>
      <dgm:spPr/>
    </dgm:pt>
    <dgm:pt modelId="{67A7E7D4-FCB2-443C-A553-6FB26B5BE560}" type="pres">
      <dgm:prSet presAssocID="{19211A97-E62C-48AC-AED1-B7C4AA6AFB89}" presName="spacing" presStyleCnt="0"/>
      <dgm:spPr/>
    </dgm:pt>
    <dgm:pt modelId="{1E01C908-28D2-4551-8ABC-FBE9304C6DC6}" type="pres">
      <dgm:prSet presAssocID="{FB1F591C-B6A1-4E50-ABF1-766971766C37}" presName="composite" presStyleCnt="0"/>
      <dgm:spPr/>
    </dgm:pt>
    <dgm:pt modelId="{7B192FA0-B0F2-4465-9BA2-AB3B44EEF2F0}" type="pres">
      <dgm:prSet presAssocID="{FB1F591C-B6A1-4E50-ABF1-766971766C37}" presName="imgShp"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08EACC9D-DE05-4294-90D9-D49FB642BED9}" type="pres">
      <dgm:prSet presAssocID="{FB1F591C-B6A1-4E50-ABF1-766971766C37}" presName="txShp" presStyleLbl="node1" presStyleIdx="2" presStyleCnt="3">
        <dgm:presLayoutVars>
          <dgm:bulletEnabled val="1"/>
        </dgm:presLayoutVars>
      </dgm:prSet>
      <dgm:spPr/>
    </dgm:pt>
  </dgm:ptLst>
  <dgm:cxnLst>
    <dgm:cxn modelId="{B2269A12-2456-45E6-9619-765F14B84D63}" type="presOf" srcId="{54032C94-A44D-4A10-800A-9A9F01C6A45B}" destId="{10718285-C2BD-4CAF-AD49-E986446F4F42}" srcOrd="0" destOrd="0" presId="urn:microsoft.com/office/officeart/2005/8/layout/vList3"/>
    <dgm:cxn modelId="{BFA62626-70CD-4B0A-96BC-37525F1C5DEF}" type="presOf" srcId="{89F41CB9-FA0A-431F-8902-94E577123FC8}" destId="{64CFCA4F-0B67-4B0D-9B5B-4DF9B5888ADA}" srcOrd="0" destOrd="0" presId="urn:microsoft.com/office/officeart/2005/8/layout/vList3"/>
    <dgm:cxn modelId="{4184DE42-8EE5-46DD-A04E-CFB86E7F313B}" srcId="{89F41CB9-FA0A-431F-8902-94E577123FC8}" destId="{FB1F591C-B6A1-4E50-ABF1-766971766C37}" srcOrd="2" destOrd="0" parTransId="{55FCF420-E32A-4428-A321-A62345823C69}" sibTransId="{D6A1B457-ED51-476B-BDC6-9EAF049A3E9A}"/>
    <dgm:cxn modelId="{FFF3436C-3147-4F2E-85A4-7BB94FB96350}" srcId="{89F41CB9-FA0A-431F-8902-94E577123FC8}" destId="{54032C94-A44D-4A10-800A-9A9F01C6A45B}" srcOrd="0" destOrd="0" parTransId="{89B4C03D-2612-4029-AF2F-3F68E4766263}" sibTransId="{0F1130A3-7796-4DC1-A984-D3BB3FA4EBD4}"/>
    <dgm:cxn modelId="{940840CE-9A83-40F6-BAF9-68D642DDD7C8}" type="presOf" srcId="{FB1F591C-B6A1-4E50-ABF1-766971766C37}" destId="{08EACC9D-DE05-4294-90D9-D49FB642BED9}" srcOrd="0" destOrd="0" presId="urn:microsoft.com/office/officeart/2005/8/layout/vList3"/>
    <dgm:cxn modelId="{F5276CE9-C3EC-434D-ADEE-4320F4FFF33E}" type="presOf" srcId="{E794E8D6-0784-422E-B49F-E2EDFC53D55C}" destId="{983FA9CF-E901-498E-BBCE-3AC9C3E779E6}" srcOrd="0" destOrd="0" presId="urn:microsoft.com/office/officeart/2005/8/layout/vList3"/>
    <dgm:cxn modelId="{7E381BF2-20B1-4766-A932-75D23D3656E9}" srcId="{89F41CB9-FA0A-431F-8902-94E577123FC8}" destId="{E794E8D6-0784-422E-B49F-E2EDFC53D55C}" srcOrd="1" destOrd="0" parTransId="{9A78E9CA-84A3-4C44-80B6-76CCFCEE9556}" sibTransId="{19211A97-E62C-48AC-AED1-B7C4AA6AFB89}"/>
    <dgm:cxn modelId="{C7311E39-60A3-4014-A1B7-2BA10195B115}" type="presParOf" srcId="{64CFCA4F-0B67-4B0D-9B5B-4DF9B5888ADA}" destId="{D1950BD9-D6E6-4EED-96D3-D7C8F26EBC26}" srcOrd="0" destOrd="0" presId="urn:microsoft.com/office/officeart/2005/8/layout/vList3"/>
    <dgm:cxn modelId="{736CF377-B0B3-4840-B6EB-BE6AB3A8B698}" type="presParOf" srcId="{D1950BD9-D6E6-4EED-96D3-D7C8F26EBC26}" destId="{00D7633D-553B-4383-8BCE-E61A6FC75968}" srcOrd="0" destOrd="0" presId="urn:microsoft.com/office/officeart/2005/8/layout/vList3"/>
    <dgm:cxn modelId="{32194B2E-8C25-4576-9DDA-71669A3047D6}" type="presParOf" srcId="{D1950BD9-D6E6-4EED-96D3-D7C8F26EBC26}" destId="{10718285-C2BD-4CAF-AD49-E986446F4F42}" srcOrd="1" destOrd="0" presId="urn:microsoft.com/office/officeart/2005/8/layout/vList3"/>
    <dgm:cxn modelId="{2CA132E1-2BAB-42BC-9F48-6519E62FD19C}" type="presParOf" srcId="{64CFCA4F-0B67-4B0D-9B5B-4DF9B5888ADA}" destId="{63CD1402-69BA-46D6-90A3-DA377DB6626B}" srcOrd="1" destOrd="0" presId="urn:microsoft.com/office/officeart/2005/8/layout/vList3"/>
    <dgm:cxn modelId="{A176A277-60BD-4576-ABBF-5F4BF975ABD7}" type="presParOf" srcId="{64CFCA4F-0B67-4B0D-9B5B-4DF9B5888ADA}" destId="{9C93282F-5453-43D0-AF21-2627DF48A634}" srcOrd="2" destOrd="0" presId="urn:microsoft.com/office/officeart/2005/8/layout/vList3"/>
    <dgm:cxn modelId="{469AF323-A0E6-4624-B84E-CFFEE304A7A5}" type="presParOf" srcId="{9C93282F-5453-43D0-AF21-2627DF48A634}" destId="{F1E2477D-4749-4A4B-9FFD-294A45645B3C}" srcOrd="0" destOrd="0" presId="urn:microsoft.com/office/officeart/2005/8/layout/vList3"/>
    <dgm:cxn modelId="{6CDB2D21-C4D7-4C40-9D51-4F0197A0D516}" type="presParOf" srcId="{9C93282F-5453-43D0-AF21-2627DF48A634}" destId="{983FA9CF-E901-498E-BBCE-3AC9C3E779E6}" srcOrd="1" destOrd="0" presId="urn:microsoft.com/office/officeart/2005/8/layout/vList3"/>
    <dgm:cxn modelId="{3B0463BD-A217-48E0-AC9C-F925B002DE49}" type="presParOf" srcId="{64CFCA4F-0B67-4B0D-9B5B-4DF9B5888ADA}" destId="{67A7E7D4-FCB2-443C-A553-6FB26B5BE560}" srcOrd="3" destOrd="0" presId="urn:microsoft.com/office/officeart/2005/8/layout/vList3"/>
    <dgm:cxn modelId="{93E5AD80-8E0C-4306-80CA-8B7D652198D1}" type="presParOf" srcId="{64CFCA4F-0B67-4B0D-9B5B-4DF9B5888ADA}" destId="{1E01C908-28D2-4551-8ABC-FBE9304C6DC6}" srcOrd="4" destOrd="0" presId="urn:microsoft.com/office/officeart/2005/8/layout/vList3"/>
    <dgm:cxn modelId="{E4012810-5F11-42C4-9441-75FFA3C32D7C}" type="presParOf" srcId="{1E01C908-28D2-4551-8ABC-FBE9304C6DC6}" destId="{7B192FA0-B0F2-4465-9BA2-AB3B44EEF2F0}" srcOrd="0" destOrd="0" presId="urn:microsoft.com/office/officeart/2005/8/layout/vList3"/>
    <dgm:cxn modelId="{DA440DAD-70C9-4270-882A-00E3C6403AC5}" type="presParOf" srcId="{1E01C908-28D2-4551-8ABC-FBE9304C6DC6}" destId="{08EACC9D-DE05-4294-90D9-D49FB642BED9}"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80FDAE-02CB-47B0-9E8F-861DE35FAFCD}" type="doc">
      <dgm:prSet loTypeId="urn:microsoft.com/office/officeart/2005/8/layout/cycle2" loCatId="cycle" qsTypeId="urn:microsoft.com/office/officeart/2005/8/quickstyle/simple5" qsCatId="simple" csTypeId="urn:microsoft.com/office/officeart/2005/8/colors/colorful3" csCatId="colorful" phldr="1"/>
      <dgm:spPr/>
      <dgm:t>
        <a:bodyPr/>
        <a:lstStyle/>
        <a:p>
          <a:endParaRPr lang="es-CO"/>
        </a:p>
      </dgm:t>
    </dgm:pt>
    <dgm:pt modelId="{1F5B629B-43AE-4BBB-B21A-6728DCBFAA16}">
      <dgm:prSet phldrT="[Texto]" custT="1"/>
      <dgm:spPr/>
      <dgm:t>
        <a:bodyPr/>
        <a:lstStyle/>
        <a:p>
          <a:r>
            <a:rPr lang="es-ES" sz="1400" dirty="0"/>
            <a:t>Se cuenta con procesos y actividades que generen subproductos y residuos </a:t>
          </a:r>
          <a:endParaRPr lang="es-CO" sz="1400" dirty="0"/>
        </a:p>
      </dgm:t>
    </dgm:pt>
    <dgm:pt modelId="{3A823928-9F4B-4FE7-B521-0B46D0B359EB}" type="parTrans" cxnId="{597C5469-2E78-4A73-9BDA-22C20C70E976}">
      <dgm:prSet/>
      <dgm:spPr/>
      <dgm:t>
        <a:bodyPr/>
        <a:lstStyle/>
        <a:p>
          <a:endParaRPr lang="es-CO" sz="2000"/>
        </a:p>
      </dgm:t>
    </dgm:pt>
    <dgm:pt modelId="{7109E846-B7C8-4425-B330-E153425FEDAA}" type="sibTrans" cxnId="{597C5469-2E78-4A73-9BDA-22C20C70E976}">
      <dgm:prSet custT="1"/>
      <dgm:spPr/>
      <dgm:t>
        <a:bodyPr/>
        <a:lstStyle/>
        <a:p>
          <a:endParaRPr lang="es-CO" sz="700"/>
        </a:p>
      </dgm:t>
    </dgm:pt>
    <dgm:pt modelId="{C7C5BBC0-A919-4CB9-8FB9-67DF3C789B14}">
      <dgm:prSet phldrT="[Texto]" custT="1"/>
      <dgm:spPr/>
      <dgm:t>
        <a:bodyPr/>
        <a:lstStyle/>
        <a:p>
          <a:r>
            <a:rPr lang="es-ES" sz="1200" dirty="0"/>
            <a:t>Se cuenta con protocolos establecidos para el manejo y gestión de residuos y subproductos</a:t>
          </a:r>
          <a:endParaRPr lang="es-CO" sz="1200" dirty="0"/>
        </a:p>
      </dgm:t>
    </dgm:pt>
    <dgm:pt modelId="{1BA95744-5926-41CC-BE61-622879F9E0EC}" type="parTrans" cxnId="{F41B1D5E-A6A8-440C-BD16-DE0B23062058}">
      <dgm:prSet/>
      <dgm:spPr/>
      <dgm:t>
        <a:bodyPr/>
        <a:lstStyle/>
        <a:p>
          <a:endParaRPr lang="es-CO" sz="2000"/>
        </a:p>
      </dgm:t>
    </dgm:pt>
    <dgm:pt modelId="{88438710-BF77-4A60-A956-4994CD9D61B0}" type="sibTrans" cxnId="{F41B1D5E-A6A8-440C-BD16-DE0B23062058}">
      <dgm:prSet custT="1"/>
      <dgm:spPr/>
      <dgm:t>
        <a:bodyPr/>
        <a:lstStyle/>
        <a:p>
          <a:endParaRPr lang="es-CO" sz="700"/>
        </a:p>
      </dgm:t>
    </dgm:pt>
    <dgm:pt modelId="{A2ACE0A5-0B61-40B0-AE2F-7060A723FE75}">
      <dgm:prSet phldrT="[Texto]" custT="1"/>
      <dgm:spPr/>
      <dgm:t>
        <a:bodyPr/>
        <a:lstStyle/>
        <a:p>
          <a:r>
            <a:rPr lang="es-ES" sz="1400" dirty="0"/>
            <a:t>Se ha dado cumplimiento a los compromisos establecidos en instrumentos de control </a:t>
          </a:r>
          <a:endParaRPr lang="es-CO" sz="1400" dirty="0"/>
        </a:p>
      </dgm:t>
    </dgm:pt>
    <dgm:pt modelId="{B2A58DB3-05A2-4017-81CD-F687A619AF27}" type="parTrans" cxnId="{6D418AA8-5019-4E1F-B379-4CA0DB3E5C21}">
      <dgm:prSet/>
      <dgm:spPr/>
      <dgm:t>
        <a:bodyPr/>
        <a:lstStyle/>
        <a:p>
          <a:endParaRPr lang="es-CO" sz="2000"/>
        </a:p>
      </dgm:t>
    </dgm:pt>
    <dgm:pt modelId="{B1F8ACA5-BB0C-456B-91D7-1DDA405A899A}" type="sibTrans" cxnId="{6D418AA8-5019-4E1F-B379-4CA0DB3E5C21}">
      <dgm:prSet custT="1"/>
      <dgm:spPr/>
      <dgm:t>
        <a:bodyPr/>
        <a:lstStyle/>
        <a:p>
          <a:endParaRPr lang="es-CO" sz="700"/>
        </a:p>
      </dgm:t>
    </dgm:pt>
    <dgm:pt modelId="{D8A5067D-7C3B-4504-82E2-86605219AFEA}">
      <dgm:prSet phldrT="[Texto]" custT="1"/>
      <dgm:spPr/>
      <dgm:t>
        <a:bodyPr/>
        <a:lstStyle/>
        <a:p>
          <a:r>
            <a:rPr lang="es-ES" sz="1400" dirty="0"/>
            <a:t>Se cuenta con instrumentos  y metodologías para el aprovechamiento  de los residuos generados </a:t>
          </a:r>
          <a:endParaRPr lang="es-CO" sz="1100" dirty="0"/>
        </a:p>
      </dgm:t>
    </dgm:pt>
    <dgm:pt modelId="{9EB8A6C3-C5ED-4628-B189-30FA37C08DA0}" type="parTrans" cxnId="{082BF268-9A6C-4318-BB60-C1B7C4561BBF}">
      <dgm:prSet/>
      <dgm:spPr/>
      <dgm:t>
        <a:bodyPr/>
        <a:lstStyle/>
        <a:p>
          <a:endParaRPr lang="es-CO" sz="2000"/>
        </a:p>
      </dgm:t>
    </dgm:pt>
    <dgm:pt modelId="{0746EA34-94D1-4FCC-AA43-444DE9A9DD80}" type="sibTrans" cxnId="{082BF268-9A6C-4318-BB60-C1B7C4561BBF}">
      <dgm:prSet custT="1"/>
      <dgm:spPr/>
      <dgm:t>
        <a:bodyPr/>
        <a:lstStyle/>
        <a:p>
          <a:endParaRPr lang="es-CO" sz="700"/>
        </a:p>
      </dgm:t>
    </dgm:pt>
    <dgm:pt modelId="{4D1756D0-83AE-4942-99D1-4C5FF66C0E81}">
      <dgm:prSet phldrT="[Texto]" custT="1"/>
      <dgm:spPr/>
      <dgm:t>
        <a:bodyPr/>
        <a:lstStyle/>
        <a:p>
          <a:r>
            <a:rPr lang="es-ES" sz="1400" dirty="0"/>
            <a:t>se cuenta con registro de residuos generados por periodo de producción </a:t>
          </a:r>
          <a:endParaRPr lang="es-CO" sz="1400" dirty="0"/>
        </a:p>
      </dgm:t>
    </dgm:pt>
    <dgm:pt modelId="{C2FCDB82-2683-419A-BEB5-124934170598}" type="parTrans" cxnId="{E2ECD10B-5770-4CCA-A71F-1EEBE924E561}">
      <dgm:prSet/>
      <dgm:spPr/>
      <dgm:t>
        <a:bodyPr/>
        <a:lstStyle/>
        <a:p>
          <a:endParaRPr lang="es-CO" sz="2000"/>
        </a:p>
      </dgm:t>
    </dgm:pt>
    <dgm:pt modelId="{2B00ABEB-E002-4B74-80F9-5725E50BE736}" type="sibTrans" cxnId="{E2ECD10B-5770-4CCA-A71F-1EEBE924E561}">
      <dgm:prSet custT="1"/>
      <dgm:spPr/>
      <dgm:t>
        <a:bodyPr/>
        <a:lstStyle/>
        <a:p>
          <a:endParaRPr lang="es-CO" sz="700"/>
        </a:p>
      </dgm:t>
    </dgm:pt>
    <dgm:pt modelId="{B56DA765-A5F7-43AD-A5F8-451DA3807E2E}" type="pres">
      <dgm:prSet presAssocID="{EA80FDAE-02CB-47B0-9E8F-861DE35FAFCD}" presName="cycle" presStyleCnt="0">
        <dgm:presLayoutVars>
          <dgm:dir/>
          <dgm:resizeHandles val="exact"/>
        </dgm:presLayoutVars>
      </dgm:prSet>
      <dgm:spPr/>
    </dgm:pt>
    <dgm:pt modelId="{546C5CFE-98AF-4B43-B8B1-082D2266EFFD}" type="pres">
      <dgm:prSet presAssocID="{1F5B629B-43AE-4BBB-B21A-6728DCBFAA16}" presName="node" presStyleLbl="node1" presStyleIdx="0" presStyleCnt="5" custScaleX="104810" custScaleY="92590">
        <dgm:presLayoutVars>
          <dgm:bulletEnabled val="1"/>
        </dgm:presLayoutVars>
      </dgm:prSet>
      <dgm:spPr/>
    </dgm:pt>
    <dgm:pt modelId="{C0BE6D7F-CA8B-4A36-B94B-4F12C991EFDF}" type="pres">
      <dgm:prSet presAssocID="{7109E846-B7C8-4425-B330-E153425FEDAA}" presName="sibTrans" presStyleLbl="sibTrans2D1" presStyleIdx="0" presStyleCnt="5"/>
      <dgm:spPr/>
    </dgm:pt>
    <dgm:pt modelId="{684CBB71-8071-4834-812C-BC97AD2B8F49}" type="pres">
      <dgm:prSet presAssocID="{7109E846-B7C8-4425-B330-E153425FEDAA}" presName="connectorText" presStyleLbl="sibTrans2D1" presStyleIdx="0" presStyleCnt="5"/>
      <dgm:spPr/>
    </dgm:pt>
    <dgm:pt modelId="{1364DFD7-8870-4BA0-A3EB-15F0F0626F18}" type="pres">
      <dgm:prSet presAssocID="{C7C5BBC0-A919-4CB9-8FB9-67DF3C789B14}" presName="node" presStyleLbl="node1" presStyleIdx="1" presStyleCnt="5" custScaleX="103686" custScaleY="102711">
        <dgm:presLayoutVars>
          <dgm:bulletEnabled val="1"/>
        </dgm:presLayoutVars>
      </dgm:prSet>
      <dgm:spPr/>
    </dgm:pt>
    <dgm:pt modelId="{C1C1CAC0-29B9-46EA-8DEF-F4DF4A70DB60}" type="pres">
      <dgm:prSet presAssocID="{88438710-BF77-4A60-A956-4994CD9D61B0}" presName="sibTrans" presStyleLbl="sibTrans2D1" presStyleIdx="1" presStyleCnt="5"/>
      <dgm:spPr/>
    </dgm:pt>
    <dgm:pt modelId="{9CB335C1-8DEE-4075-A807-7E729C40EB70}" type="pres">
      <dgm:prSet presAssocID="{88438710-BF77-4A60-A956-4994CD9D61B0}" presName="connectorText" presStyleLbl="sibTrans2D1" presStyleIdx="1" presStyleCnt="5"/>
      <dgm:spPr/>
    </dgm:pt>
    <dgm:pt modelId="{C1926092-3229-4D33-A714-2D3DA62B71A6}" type="pres">
      <dgm:prSet presAssocID="{A2ACE0A5-0B61-40B0-AE2F-7060A723FE75}" presName="node" presStyleLbl="node1" presStyleIdx="2" presStyleCnt="5" custScaleX="118596" custScaleY="119659">
        <dgm:presLayoutVars>
          <dgm:bulletEnabled val="1"/>
        </dgm:presLayoutVars>
      </dgm:prSet>
      <dgm:spPr/>
    </dgm:pt>
    <dgm:pt modelId="{C4030D0D-27CA-4C6B-AE54-136A05AAF3F7}" type="pres">
      <dgm:prSet presAssocID="{B1F8ACA5-BB0C-456B-91D7-1DDA405A899A}" presName="sibTrans" presStyleLbl="sibTrans2D1" presStyleIdx="2" presStyleCnt="5"/>
      <dgm:spPr/>
    </dgm:pt>
    <dgm:pt modelId="{8C677FCA-C1A6-408A-8808-3FE50D0CDBD7}" type="pres">
      <dgm:prSet presAssocID="{B1F8ACA5-BB0C-456B-91D7-1DDA405A899A}" presName="connectorText" presStyleLbl="sibTrans2D1" presStyleIdx="2" presStyleCnt="5"/>
      <dgm:spPr/>
    </dgm:pt>
    <dgm:pt modelId="{B64DDCE3-90B4-48E0-A4D9-2440C991C735}" type="pres">
      <dgm:prSet presAssocID="{D8A5067D-7C3B-4504-82E2-86605219AFEA}" presName="node" presStyleLbl="node1" presStyleIdx="3" presStyleCnt="5" custScaleX="115234" custScaleY="109325">
        <dgm:presLayoutVars>
          <dgm:bulletEnabled val="1"/>
        </dgm:presLayoutVars>
      </dgm:prSet>
      <dgm:spPr/>
    </dgm:pt>
    <dgm:pt modelId="{64FF8B95-2191-4423-9F5A-0EBC2C50A40E}" type="pres">
      <dgm:prSet presAssocID="{0746EA34-94D1-4FCC-AA43-444DE9A9DD80}" presName="sibTrans" presStyleLbl="sibTrans2D1" presStyleIdx="3" presStyleCnt="5"/>
      <dgm:spPr/>
    </dgm:pt>
    <dgm:pt modelId="{8D46FC0B-A7AB-4A0D-AFB8-C2A266D2C85C}" type="pres">
      <dgm:prSet presAssocID="{0746EA34-94D1-4FCC-AA43-444DE9A9DD80}" presName="connectorText" presStyleLbl="sibTrans2D1" presStyleIdx="3" presStyleCnt="5"/>
      <dgm:spPr/>
    </dgm:pt>
    <dgm:pt modelId="{DD6412CB-81F5-4DFF-A20F-D5C02A3E3971}" type="pres">
      <dgm:prSet presAssocID="{4D1756D0-83AE-4942-99D1-4C5FF66C0E81}" presName="node" presStyleLbl="node1" presStyleIdx="4" presStyleCnt="5" custScaleX="115120" custScaleY="103736" custRadScaleRad="100234" custRadScaleInc="1132">
        <dgm:presLayoutVars>
          <dgm:bulletEnabled val="1"/>
        </dgm:presLayoutVars>
      </dgm:prSet>
      <dgm:spPr/>
    </dgm:pt>
    <dgm:pt modelId="{5DF8CA62-6F9F-4C04-B6DA-FA9A90F0A24B}" type="pres">
      <dgm:prSet presAssocID="{2B00ABEB-E002-4B74-80F9-5725E50BE736}" presName="sibTrans" presStyleLbl="sibTrans2D1" presStyleIdx="4" presStyleCnt="5"/>
      <dgm:spPr/>
    </dgm:pt>
    <dgm:pt modelId="{6A2A5919-FBE8-4363-990F-D6A66958C7F5}" type="pres">
      <dgm:prSet presAssocID="{2B00ABEB-E002-4B74-80F9-5725E50BE736}" presName="connectorText" presStyleLbl="sibTrans2D1" presStyleIdx="4" presStyleCnt="5"/>
      <dgm:spPr/>
    </dgm:pt>
  </dgm:ptLst>
  <dgm:cxnLst>
    <dgm:cxn modelId="{E2ECD10B-5770-4CCA-A71F-1EEBE924E561}" srcId="{EA80FDAE-02CB-47B0-9E8F-861DE35FAFCD}" destId="{4D1756D0-83AE-4942-99D1-4C5FF66C0E81}" srcOrd="4" destOrd="0" parTransId="{C2FCDB82-2683-419A-BEB5-124934170598}" sibTransId="{2B00ABEB-E002-4B74-80F9-5725E50BE736}"/>
    <dgm:cxn modelId="{ABD69A21-9F1B-4AD2-B7CF-CDF6E9C7E253}" type="presOf" srcId="{B1F8ACA5-BB0C-456B-91D7-1DDA405A899A}" destId="{8C677FCA-C1A6-408A-8808-3FE50D0CDBD7}" srcOrd="1" destOrd="0" presId="urn:microsoft.com/office/officeart/2005/8/layout/cycle2"/>
    <dgm:cxn modelId="{32664128-D666-4B53-916E-EDF5209CD569}" type="presOf" srcId="{C7C5BBC0-A919-4CB9-8FB9-67DF3C789B14}" destId="{1364DFD7-8870-4BA0-A3EB-15F0F0626F18}" srcOrd="0" destOrd="0" presId="urn:microsoft.com/office/officeart/2005/8/layout/cycle2"/>
    <dgm:cxn modelId="{52416228-4029-4450-A575-145A5BC6AE70}" type="presOf" srcId="{B1F8ACA5-BB0C-456B-91D7-1DDA405A899A}" destId="{C4030D0D-27CA-4C6B-AE54-136A05AAF3F7}" srcOrd="0" destOrd="0" presId="urn:microsoft.com/office/officeart/2005/8/layout/cycle2"/>
    <dgm:cxn modelId="{E20C3E32-9EF5-415F-AFBB-3965FA6F28A7}" type="presOf" srcId="{2B00ABEB-E002-4B74-80F9-5725E50BE736}" destId="{6A2A5919-FBE8-4363-990F-D6A66958C7F5}" srcOrd="1" destOrd="0" presId="urn:microsoft.com/office/officeart/2005/8/layout/cycle2"/>
    <dgm:cxn modelId="{F41B1D5E-A6A8-440C-BD16-DE0B23062058}" srcId="{EA80FDAE-02CB-47B0-9E8F-861DE35FAFCD}" destId="{C7C5BBC0-A919-4CB9-8FB9-67DF3C789B14}" srcOrd="1" destOrd="0" parTransId="{1BA95744-5926-41CC-BE61-622879F9E0EC}" sibTransId="{88438710-BF77-4A60-A956-4994CD9D61B0}"/>
    <dgm:cxn modelId="{082BF268-9A6C-4318-BB60-C1B7C4561BBF}" srcId="{EA80FDAE-02CB-47B0-9E8F-861DE35FAFCD}" destId="{D8A5067D-7C3B-4504-82E2-86605219AFEA}" srcOrd="3" destOrd="0" parTransId="{9EB8A6C3-C5ED-4628-B189-30FA37C08DA0}" sibTransId="{0746EA34-94D1-4FCC-AA43-444DE9A9DD80}"/>
    <dgm:cxn modelId="{597C5469-2E78-4A73-9BDA-22C20C70E976}" srcId="{EA80FDAE-02CB-47B0-9E8F-861DE35FAFCD}" destId="{1F5B629B-43AE-4BBB-B21A-6728DCBFAA16}" srcOrd="0" destOrd="0" parTransId="{3A823928-9F4B-4FE7-B521-0B46D0B359EB}" sibTransId="{7109E846-B7C8-4425-B330-E153425FEDAA}"/>
    <dgm:cxn modelId="{89DFD250-9499-41FB-A940-8C68551DF10A}" type="presOf" srcId="{0746EA34-94D1-4FCC-AA43-444DE9A9DD80}" destId="{8D46FC0B-A7AB-4A0D-AFB8-C2A266D2C85C}" srcOrd="1" destOrd="0" presId="urn:microsoft.com/office/officeart/2005/8/layout/cycle2"/>
    <dgm:cxn modelId="{2156F355-2F0A-48B8-A348-00D636873BB5}" type="presOf" srcId="{7109E846-B7C8-4425-B330-E153425FEDAA}" destId="{C0BE6D7F-CA8B-4A36-B94B-4F12C991EFDF}" srcOrd="0" destOrd="0" presId="urn:microsoft.com/office/officeart/2005/8/layout/cycle2"/>
    <dgm:cxn modelId="{46762076-EE2A-4414-BD59-39AF6B7B18AA}" type="presOf" srcId="{0746EA34-94D1-4FCC-AA43-444DE9A9DD80}" destId="{64FF8B95-2191-4423-9F5A-0EBC2C50A40E}" srcOrd="0" destOrd="0" presId="urn:microsoft.com/office/officeart/2005/8/layout/cycle2"/>
    <dgm:cxn modelId="{350E2A7C-8226-4DCF-A10D-6AC1878ACEC0}" type="presOf" srcId="{D8A5067D-7C3B-4504-82E2-86605219AFEA}" destId="{B64DDCE3-90B4-48E0-A4D9-2440C991C735}" srcOrd="0" destOrd="0" presId="urn:microsoft.com/office/officeart/2005/8/layout/cycle2"/>
    <dgm:cxn modelId="{F2EF6B81-4EE4-49A1-B3D4-A8652B5D5CEB}" type="presOf" srcId="{A2ACE0A5-0B61-40B0-AE2F-7060A723FE75}" destId="{C1926092-3229-4D33-A714-2D3DA62B71A6}" srcOrd="0" destOrd="0" presId="urn:microsoft.com/office/officeart/2005/8/layout/cycle2"/>
    <dgm:cxn modelId="{1D1DD590-C0D7-4F74-A28F-039D20A2F5B5}" type="presOf" srcId="{7109E846-B7C8-4425-B330-E153425FEDAA}" destId="{684CBB71-8071-4834-812C-BC97AD2B8F49}" srcOrd="1" destOrd="0" presId="urn:microsoft.com/office/officeart/2005/8/layout/cycle2"/>
    <dgm:cxn modelId="{E4E8589C-85DA-42DB-8DD3-A0B2FFB06732}" type="presOf" srcId="{88438710-BF77-4A60-A956-4994CD9D61B0}" destId="{C1C1CAC0-29B9-46EA-8DEF-F4DF4A70DB60}" srcOrd="0" destOrd="0" presId="urn:microsoft.com/office/officeart/2005/8/layout/cycle2"/>
    <dgm:cxn modelId="{F7A25E9E-4FCB-4E9A-844C-919D17A70979}" type="presOf" srcId="{4D1756D0-83AE-4942-99D1-4C5FF66C0E81}" destId="{DD6412CB-81F5-4DFF-A20F-D5C02A3E3971}" srcOrd="0" destOrd="0" presId="urn:microsoft.com/office/officeart/2005/8/layout/cycle2"/>
    <dgm:cxn modelId="{6D418AA8-5019-4E1F-B379-4CA0DB3E5C21}" srcId="{EA80FDAE-02CB-47B0-9E8F-861DE35FAFCD}" destId="{A2ACE0A5-0B61-40B0-AE2F-7060A723FE75}" srcOrd="2" destOrd="0" parTransId="{B2A58DB3-05A2-4017-81CD-F687A619AF27}" sibTransId="{B1F8ACA5-BB0C-456B-91D7-1DDA405A899A}"/>
    <dgm:cxn modelId="{8D96E0F2-AFB0-417D-BFBF-4205963F4F29}" type="presOf" srcId="{1F5B629B-43AE-4BBB-B21A-6728DCBFAA16}" destId="{546C5CFE-98AF-4B43-B8B1-082D2266EFFD}" srcOrd="0" destOrd="0" presId="urn:microsoft.com/office/officeart/2005/8/layout/cycle2"/>
    <dgm:cxn modelId="{2ABB6FF3-D5ED-40E4-B4F4-14FCFAD828F5}" type="presOf" srcId="{EA80FDAE-02CB-47B0-9E8F-861DE35FAFCD}" destId="{B56DA765-A5F7-43AD-A5F8-451DA3807E2E}" srcOrd="0" destOrd="0" presId="urn:microsoft.com/office/officeart/2005/8/layout/cycle2"/>
    <dgm:cxn modelId="{591D55F4-94C1-428D-A983-81E58E538C5E}" type="presOf" srcId="{2B00ABEB-E002-4B74-80F9-5725E50BE736}" destId="{5DF8CA62-6F9F-4C04-B6DA-FA9A90F0A24B}" srcOrd="0" destOrd="0" presId="urn:microsoft.com/office/officeart/2005/8/layout/cycle2"/>
    <dgm:cxn modelId="{553AE2FF-3C08-4AD1-B1FE-F93DAA88CCA3}" type="presOf" srcId="{88438710-BF77-4A60-A956-4994CD9D61B0}" destId="{9CB335C1-8DEE-4075-A807-7E729C40EB70}" srcOrd="1" destOrd="0" presId="urn:microsoft.com/office/officeart/2005/8/layout/cycle2"/>
    <dgm:cxn modelId="{956ABA27-4C4B-458F-87DA-AFBE10603328}" type="presParOf" srcId="{B56DA765-A5F7-43AD-A5F8-451DA3807E2E}" destId="{546C5CFE-98AF-4B43-B8B1-082D2266EFFD}" srcOrd="0" destOrd="0" presId="urn:microsoft.com/office/officeart/2005/8/layout/cycle2"/>
    <dgm:cxn modelId="{8EA38338-7416-4536-A7FB-DDB44AC2E420}" type="presParOf" srcId="{B56DA765-A5F7-43AD-A5F8-451DA3807E2E}" destId="{C0BE6D7F-CA8B-4A36-B94B-4F12C991EFDF}" srcOrd="1" destOrd="0" presId="urn:microsoft.com/office/officeart/2005/8/layout/cycle2"/>
    <dgm:cxn modelId="{1F40A92F-96C5-4C46-B360-2511D1CBD5E0}" type="presParOf" srcId="{C0BE6D7F-CA8B-4A36-B94B-4F12C991EFDF}" destId="{684CBB71-8071-4834-812C-BC97AD2B8F49}" srcOrd="0" destOrd="0" presId="urn:microsoft.com/office/officeart/2005/8/layout/cycle2"/>
    <dgm:cxn modelId="{0D255846-E721-42F1-8343-0F4134CB8244}" type="presParOf" srcId="{B56DA765-A5F7-43AD-A5F8-451DA3807E2E}" destId="{1364DFD7-8870-4BA0-A3EB-15F0F0626F18}" srcOrd="2" destOrd="0" presId="urn:microsoft.com/office/officeart/2005/8/layout/cycle2"/>
    <dgm:cxn modelId="{B587B658-FE5F-46A2-A3E2-53D98056719A}" type="presParOf" srcId="{B56DA765-A5F7-43AD-A5F8-451DA3807E2E}" destId="{C1C1CAC0-29B9-46EA-8DEF-F4DF4A70DB60}" srcOrd="3" destOrd="0" presId="urn:microsoft.com/office/officeart/2005/8/layout/cycle2"/>
    <dgm:cxn modelId="{FA5AAB0B-70C8-407D-A841-C1BCA19D2F66}" type="presParOf" srcId="{C1C1CAC0-29B9-46EA-8DEF-F4DF4A70DB60}" destId="{9CB335C1-8DEE-4075-A807-7E729C40EB70}" srcOrd="0" destOrd="0" presId="urn:microsoft.com/office/officeart/2005/8/layout/cycle2"/>
    <dgm:cxn modelId="{F13E1BA8-477A-4F4B-B4AB-AB7BCB7911FD}" type="presParOf" srcId="{B56DA765-A5F7-43AD-A5F8-451DA3807E2E}" destId="{C1926092-3229-4D33-A714-2D3DA62B71A6}" srcOrd="4" destOrd="0" presId="urn:microsoft.com/office/officeart/2005/8/layout/cycle2"/>
    <dgm:cxn modelId="{F0B3BE3C-7FCF-4CA4-B7AC-2D0C99FF07D2}" type="presParOf" srcId="{B56DA765-A5F7-43AD-A5F8-451DA3807E2E}" destId="{C4030D0D-27CA-4C6B-AE54-136A05AAF3F7}" srcOrd="5" destOrd="0" presId="urn:microsoft.com/office/officeart/2005/8/layout/cycle2"/>
    <dgm:cxn modelId="{9800B37F-F1D6-4BB4-9C40-16EB03CFE063}" type="presParOf" srcId="{C4030D0D-27CA-4C6B-AE54-136A05AAF3F7}" destId="{8C677FCA-C1A6-408A-8808-3FE50D0CDBD7}" srcOrd="0" destOrd="0" presId="urn:microsoft.com/office/officeart/2005/8/layout/cycle2"/>
    <dgm:cxn modelId="{B65C5586-CE0A-4AC6-9AA8-C51964ABF21E}" type="presParOf" srcId="{B56DA765-A5F7-43AD-A5F8-451DA3807E2E}" destId="{B64DDCE3-90B4-48E0-A4D9-2440C991C735}" srcOrd="6" destOrd="0" presId="urn:microsoft.com/office/officeart/2005/8/layout/cycle2"/>
    <dgm:cxn modelId="{1F60622D-84B4-44D5-9743-C760182A6ACE}" type="presParOf" srcId="{B56DA765-A5F7-43AD-A5F8-451DA3807E2E}" destId="{64FF8B95-2191-4423-9F5A-0EBC2C50A40E}" srcOrd="7" destOrd="0" presId="urn:microsoft.com/office/officeart/2005/8/layout/cycle2"/>
    <dgm:cxn modelId="{945DAB6E-64C7-499D-B6C1-728C0DF9FE96}" type="presParOf" srcId="{64FF8B95-2191-4423-9F5A-0EBC2C50A40E}" destId="{8D46FC0B-A7AB-4A0D-AFB8-C2A266D2C85C}" srcOrd="0" destOrd="0" presId="urn:microsoft.com/office/officeart/2005/8/layout/cycle2"/>
    <dgm:cxn modelId="{B08EFFB9-C30E-40EE-8211-722576B73266}" type="presParOf" srcId="{B56DA765-A5F7-43AD-A5F8-451DA3807E2E}" destId="{DD6412CB-81F5-4DFF-A20F-D5C02A3E3971}" srcOrd="8" destOrd="0" presId="urn:microsoft.com/office/officeart/2005/8/layout/cycle2"/>
    <dgm:cxn modelId="{F70AFC34-2E59-4BF3-86BD-62EA95B68A4A}" type="presParOf" srcId="{B56DA765-A5F7-43AD-A5F8-451DA3807E2E}" destId="{5DF8CA62-6F9F-4C04-B6DA-FA9A90F0A24B}" srcOrd="9" destOrd="0" presId="urn:microsoft.com/office/officeart/2005/8/layout/cycle2"/>
    <dgm:cxn modelId="{BB23D3F8-E58E-442B-8644-6BB8FFE344C1}" type="presParOf" srcId="{5DF8CA62-6F9F-4C04-B6DA-FA9A90F0A24B}" destId="{6A2A5919-FBE8-4363-990F-D6A66958C7F5}"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FA6F2F-E689-4194-86C8-33AD5B4EA7D3}" type="doc">
      <dgm:prSet loTypeId="urn:microsoft.com/office/officeart/2005/8/layout/vList3" loCatId="list" qsTypeId="urn:microsoft.com/office/officeart/2005/8/quickstyle/simple1" qsCatId="simple" csTypeId="urn:microsoft.com/office/officeart/2005/8/colors/accent1_2" csCatId="accent1" phldr="1"/>
      <dgm:spPr/>
    </dgm:pt>
    <dgm:pt modelId="{F5358007-F00D-4DC0-BEEB-4B8EB0076C92}">
      <dgm:prSet phldrT="[Texto]" custT="1"/>
      <dgm:spPr/>
      <dgm:t>
        <a:bodyPr/>
        <a:lstStyle/>
        <a:p>
          <a:r>
            <a:rPr lang="es-ES" sz="1600" i="1" dirty="0">
              <a:solidFill>
                <a:schemeClr val="bg1"/>
              </a:solidFill>
            </a:rPr>
            <a:t>Identificación de subproductos y residuos generados en las etapas de procesamiento. Aprovechables y No aprovechables </a:t>
          </a:r>
          <a:endParaRPr lang="es-CO" sz="1600" i="1" dirty="0">
            <a:solidFill>
              <a:schemeClr val="bg1"/>
            </a:solidFill>
          </a:endParaRPr>
        </a:p>
      </dgm:t>
    </dgm:pt>
    <dgm:pt modelId="{A1595DB9-AE86-49B9-9B1D-3ED2515703EA}" type="parTrans" cxnId="{24015C3C-7625-4359-A8DE-75041E0A9E63}">
      <dgm:prSet/>
      <dgm:spPr/>
      <dgm:t>
        <a:bodyPr/>
        <a:lstStyle/>
        <a:p>
          <a:endParaRPr lang="es-CO" sz="1800"/>
        </a:p>
      </dgm:t>
    </dgm:pt>
    <dgm:pt modelId="{65E07550-8A1F-4D6E-851C-6D09B345916C}" type="sibTrans" cxnId="{24015C3C-7625-4359-A8DE-75041E0A9E63}">
      <dgm:prSet/>
      <dgm:spPr/>
      <dgm:t>
        <a:bodyPr/>
        <a:lstStyle/>
        <a:p>
          <a:endParaRPr lang="es-CO" sz="1800"/>
        </a:p>
      </dgm:t>
    </dgm:pt>
    <dgm:pt modelId="{66D0240E-72A3-415D-A8CE-B02A2C69303D}">
      <dgm:prSet phldrT="[Texto]" custT="1"/>
      <dgm:spPr/>
      <dgm:t>
        <a:bodyPr/>
        <a:lstStyle/>
        <a:p>
          <a:r>
            <a:rPr lang="es-CO" sz="1600" b="0" dirty="0"/>
            <a:t>Recuperación de metales en los procesos de refinación de oro . (recuperación de cobre, y plata)</a:t>
          </a:r>
          <a:endParaRPr lang="es-CO" sz="1600" dirty="0">
            <a:solidFill>
              <a:srgbClr val="92D050"/>
            </a:solidFill>
          </a:endParaRPr>
        </a:p>
      </dgm:t>
    </dgm:pt>
    <dgm:pt modelId="{5AB8D8DB-B364-4118-9593-DFF9B0E57720}" type="parTrans" cxnId="{A8645923-6C67-4987-9FCA-DE4669321218}">
      <dgm:prSet/>
      <dgm:spPr/>
      <dgm:t>
        <a:bodyPr/>
        <a:lstStyle/>
        <a:p>
          <a:endParaRPr lang="es-CO" sz="1800"/>
        </a:p>
      </dgm:t>
    </dgm:pt>
    <dgm:pt modelId="{83EA40ED-71BD-4F2B-B8D1-FBE756190B78}" type="sibTrans" cxnId="{A8645923-6C67-4987-9FCA-DE4669321218}">
      <dgm:prSet/>
      <dgm:spPr/>
      <dgm:t>
        <a:bodyPr/>
        <a:lstStyle/>
        <a:p>
          <a:endParaRPr lang="es-CO" sz="1800"/>
        </a:p>
      </dgm:t>
    </dgm:pt>
    <dgm:pt modelId="{90AF70F8-92CB-4EE2-A9DD-6A6D16DB8DB8}">
      <dgm:prSet phldrT="[Texto]" custT="1"/>
      <dgm:spPr/>
      <dgm:t>
        <a:bodyPr/>
        <a:lstStyle/>
        <a:p>
          <a:pPr rtl="0"/>
          <a:r>
            <a:rPr lang="es-ES" sz="1400" b="0" kern="1200" dirty="0"/>
            <a:t>Proceso de Neutralización de soluciones generadas en los procesos de Cianuración</a:t>
          </a:r>
          <a:r>
            <a:rPr lang="es-ES" sz="1400" b="0" kern="1200" dirty="0">
              <a:solidFill>
                <a:srgbClr val="92D050"/>
              </a:solidFill>
              <a:latin typeface="Aptos Display" panose="02110004020202020204"/>
            </a:rPr>
            <a:t>, refinación y fundicion. </a:t>
          </a:r>
          <a:endParaRPr lang="es-CO" sz="1400" kern="1200" dirty="0">
            <a:solidFill>
              <a:srgbClr val="92D050"/>
            </a:solidFill>
            <a:latin typeface="Aptos" panose="02110004020202020204"/>
            <a:ea typeface="+mn-ea"/>
            <a:cs typeface="+mn-cs"/>
          </a:endParaRPr>
        </a:p>
      </dgm:t>
    </dgm:pt>
    <dgm:pt modelId="{90E67E9A-56F2-4F2C-BDD6-33AD2C5C77B3}" type="parTrans" cxnId="{66F8194C-AFC4-4CBD-8306-D5E60D46CC34}">
      <dgm:prSet/>
      <dgm:spPr/>
      <dgm:t>
        <a:bodyPr/>
        <a:lstStyle/>
        <a:p>
          <a:endParaRPr lang="es-CO" sz="1800"/>
        </a:p>
      </dgm:t>
    </dgm:pt>
    <dgm:pt modelId="{7DF9CC5F-CCF4-46D3-8290-6DA9FA93068D}" type="sibTrans" cxnId="{66F8194C-AFC4-4CBD-8306-D5E60D46CC34}">
      <dgm:prSet/>
      <dgm:spPr/>
      <dgm:t>
        <a:bodyPr/>
        <a:lstStyle/>
        <a:p>
          <a:endParaRPr lang="es-CO" sz="1800"/>
        </a:p>
      </dgm:t>
    </dgm:pt>
    <dgm:pt modelId="{A067C9D8-67D6-43E4-BE12-499A7671F423}">
      <dgm:prSet phldrT="[Texto]" custT="1"/>
      <dgm:spPr/>
      <dgm:t>
        <a:bodyPr/>
        <a:lstStyle/>
        <a:p>
          <a:r>
            <a:rPr lang="es-ES" sz="1600" dirty="0">
              <a:solidFill>
                <a:schemeClr val="bg1"/>
              </a:solidFill>
            </a:rPr>
            <a:t>Flujograma de proceso estableciendo la generación de subproductos –residuos en el proceso.</a:t>
          </a:r>
          <a:endParaRPr lang="es-CO" sz="1600" dirty="0">
            <a:solidFill>
              <a:srgbClr val="92D050"/>
            </a:solidFill>
          </a:endParaRPr>
        </a:p>
      </dgm:t>
    </dgm:pt>
    <dgm:pt modelId="{88220340-7EA5-446E-B287-1CE9441D7897}" type="sibTrans" cxnId="{63C118D9-5198-431F-9EEA-3545124EF628}">
      <dgm:prSet/>
      <dgm:spPr/>
      <dgm:t>
        <a:bodyPr/>
        <a:lstStyle/>
        <a:p>
          <a:endParaRPr lang="es-CO" sz="1800"/>
        </a:p>
      </dgm:t>
    </dgm:pt>
    <dgm:pt modelId="{1BC7964B-0A19-4F49-B82C-777F54B19606}" type="parTrans" cxnId="{63C118D9-5198-431F-9EEA-3545124EF628}">
      <dgm:prSet/>
      <dgm:spPr/>
      <dgm:t>
        <a:bodyPr/>
        <a:lstStyle/>
        <a:p>
          <a:endParaRPr lang="es-CO" sz="1800"/>
        </a:p>
      </dgm:t>
    </dgm:pt>
    <dgm:pt modelId="{A6E67C03-655E-43E7-9C77-6579EAC637FC}" type="pres">
      <dgm:prSet presAssocID="{91FA6F2F-E689-4194-86C8-33AD5B4EA7D3}" presName="linearFlow" presStyleCnt="0">
        <dgm:presLayoutVars>
          <dgm:dir/>
          <dgm:resizeHandles val="exact"/>
        </dgm:presLayoutVars>
      </dgm:prSet>
      <dgm:spPr/>
    </dgm:pt>
    <dgm:pt modelId="{BEAA61BA-40BE-4163-807A-DD3E762FD7F7}" type="pres">
      <dgm:prSet presAssocID="{A067C9D8-67D6-43E4-BE12-499A7671F423}" presName="composite" presStyleCnt="0"/>
      <dgm:spPr/>
    </dgm:pt>
    <dgm:pt modelId="{962A900B-0FC1-4681-8B9A-9071F847EAE7}" type="pres">
      <dgm:prSet presAssocID="{A067C9D8-67D6-43E4-BE12-499A7671F423}"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056793C3-F65B-42D1-BFC3-A2355C654912}" type="pres">
      <dgm:prSet presAssocID="{A067C9D8-67D6-43E4-BE12-499A7671F423}" presName="txShp" presStyleLbl="node1" presStyleIdx="0" presStyleCnt="4" custScaleY="82111">
        <dgm:presLayoutVars>
          <dgm:bulletEnabled val="1"/>
        </dgm:presLayoutVars>
      </dgm:prSet>
      <dgm:spPr/>
    </dgm:pt>
    <dgm:pt modelId="{C868E467-0D68-4A86-8B03-570AB720E953}" type="pres">
      <dgm:prSet presAssocID="{88220340-7EA5-446E-B287-1CE9441D7897}" presName="spacing" presStyleCnt="0"/>
      <dgm:spPr/>
    </dgm:pt>
    <dgm:pt modelId="{3FF9196D-F2CA-4F09-A0D3-F464A98D1F2D}" type="pres">
      <dgm:prSet presAssocID="{F5358007-F00D-4DC0-BEEB-4B8EB0076C92}" presName="composite" presStyleCnt="0"/>
      <dgm:spPr/>
    </dgm:pt>
    <dgm:pt modelId="{C8FB3B90-37E9-4E46-9125-FCDC222D8B47}" type="pres">
      <dgm:prSet presAssocID="{F5358007-F00D-4DC0-BEEB-4B8EB0076C92}"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dgm:spPr>
    </dgm:pt>
    <dgm:pt modelId="{9B93D20A-A615-409C-8B5B-A589B90E1501}" type="pres">
      <dgm:prSet presAssocID="{F5358007-F00D-4DC0-BEEB-4B8EB0076C92}" presName="txShp" presStyleLbl="node1" presStyleIdx="1" presStyleCnt="4" custScaleY="90858">
        <dgm:presLayoutVars>
          <dgm:bulletEnabled val="1"/>
        </dgm:presLayoutVars>
      </dgm:prSet>
      <dgm:spPr/>
    </dgm:pt>
    <dgm:pt modelId="{E2B31565-88BA-403C-9613-91AD17BA1E22}" type="pres">
      <dgm:prSet presAssocID="{65E07550-8A1F-4D6E-851C-6D09B345916C}" presName="spacing" presStyleCnt="0"/>
      <dgm:spPr/>
    </dgm:pt>
    <dgm:pt modelId="{7F2741B0-51DE-40AB-A2CA-327A51A5A4EA}" type="pres">
      <dgm:prSet presAssocID="{66D0240E-72A3-415D-A8CE-B02A2C69303D}" presName="composite" presStyleCnt="0"/>
      <dgm:spPr/>
    </dgm:pt>
    <dgm:pt modelId="{0F0BC3F7-DC3E-42DC-B47B-DC5B7D98801A}" type="pres">
      <dgm:prSet presAssocID="{66D0240E-72A3-415D-A8CE-B02A2C69303D}"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51000" r="-51000"/>
          </a:stretch>
        </a:blipFill>
      </dgm:spPr>
    </dgm:pt>
    <dgm:pt modelId="{6818795F-BE55-4C9D-924C-F1CCACC9637F}" type="pres">
      <dgm:prSet presAssocID="{66D0240E-72A3-415D-A8CE-B02A2C69303D}" presName="txShp" presStyleLbl="node1" presStyleIdx="2" presStyleCnt="4">
        <dgm:presLayoutVars>
          <dgm:bulletEnabled val="1"/>
        </dgm:presLayoutVars>
      </dgm:prSet>
      <dgm:spPr/>
    </dgm:pt>
    <dgm:pt modelId="{DBBBF839-BD70-4225-86A2-105AB60BE75C}" type="pres">
      <dgm:prSet presAssocID="{83EA40ED-71BD-4F2B-B8D1-FBE756190B78}" presName="spacing" presStyleCnt="0"/>
      <dgm:spPr/>
    </dgm:pt>
    <dgm:pt modelId="{34240C23-F019-465E-B11F-EA6BF758948E}" type="pres">
      <dgm:prSet presAssocID="{90AF70F8-92CB-4EE2-A9DD-6A6D16DB8DB8}" presName="composite" presStyleCnt="0"/>
      <dgm:spPr/>
    </dgm:pt>
    <dgm:pt modelId="{DE50866B-E60F-4291-AB68-49D1EE240584}" type="pres">
      <dgm:prSet presAssocID="{90AF70F8-92CB-4EE2-A9DD-6A6D16DB8DB8}"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17000" b="-17000"/>
          </a:stretch>
        </a:blipFill>
      </dgm:spPr>
    </dgm:pt>
    <dgm:pt modelId="{3F8D18C2-9B74-4E61-B5F4-C6C3B98D3D3A}" type="pres">
      <dgm:prSet presAssocID="{90AF70F8-92CB-4EE2-A9DD-6A6D16DB8DB8}" presName="txShp" presStyleLbl="node1" presStyleIdx="3" presStyleCnt="4" custScaleX="94738" custScaleY="85858">
        <dgm:presLayoutVars>
          <dgm:bulletEnabled val="1"/>
        </dgm:presLayoutVars>
      </dgm:prSet>
      <dgm:spPr/>
    </dgm:pt>
  </dgm:ptLst>
  <dgm:cxnLst>
    <dgm:cxn modelId="{D8DEF517-ADCA-430C-87C3-0A0D7D2EEB89}" type="presOf" srcId="{91FA6F2F-E689-4194-86C8-33AD5B4EA7D3}" destId="{A6E67C03-655E-43E7-9C77-6579EAC637FC}" srcOrd="0" destOrd="0" presId="urn:microsoft.com/office/officeart/2005/8/layout/vList3"/>
    <dgm:cxn modelId="{A8645923-6C67-4987-9FCA-DE4669321218}" srcId="{91FA6F2F-E689-4194-86C8-33AD5B4EA7D3}" destId="{66D0240E-72A3-415D-A8CE-B02A2C69303D}" srcOrd="2" destOrd="0" parTransId="{5AB8D8DB-B364-4118-9593-DFF9B0E57720}" sibTransId="{83EA40ED-71BD-4F2B-B8D1-FBE756190B78}"/>
    <dgm:cxn modelId="{24015C3C-7625-4359-A8DE-75041E0A9E63}" srcId="{91FA6F2F-E689-4194-86C8-33AD5B4EA7D3}" destId="{F5358007-F00D-4DC0-BEEB-4B8EB0076C92}" srcOrd="1" destOrd="0" parTransId="{A1595DB9-AE86-49B9-9B1D-3ED2515703EA}" sibTransId="{65E07550-8A1F-4D6E-851C-6D09B345916C}"/>
    <dgm:cxn modelId="{66F8194C-AFC4-4CBD-8306-D5E60D46CC34}" srcId="{91FA6F2F-E689-4194-86C8-33AD5B4EA7D3}" destId="{90AF70F8-92CB-4EE2-A9DD-6A6D16DB8DB8}" srcOrd="3" destOrd="0" parTransId="{90E67E9A-56F2-4F2C-BDD6-33AD2C5C77B3}" sibTransId="{7DF9CC5F-CCF4-46D3-8290-6DA9FA93068D}"/>
    <dgm:cxn modelId="{AFBCD681-852A-4A06-9D46-10AB9F048E81}" type="presOf" srcId="{A067C9D8-67D6-43E4-BE12-499A7671F423}" destId="{056793C3-F65B-42D1-BFC3-A2355C654912}" srcOrd="0" destOrd="0" presId="urn:microsoft.com/office/officeart/2005/8/layout/vList3"/>
    <dgm:cxn modelId="{71F99F84-EA62-43E7-8098-C3EECFE2E636}" type="presOf" srcId="{90AF70F8-92CB-4EE2-A9DD-6A6D16DB8DB8}" destId="{3F8D18C2-9B74-4E61-B5F4-C6C3B98D3D3A}" srcOrd="0" destOrd="0" presId="urn:microsoft.com/office/officeart/2005/8/layout/vList3"/>
    <dgm:cxn modelId="{63C118D9-5198-431F-9EEA-3545124EF628}" srcId="{91FA6F2F-E689-4194-86C8-33AD5B4EA7D3}" destId="{A067C9D8-67D6-43E4-BE12-499A7671F423}" srcOrd="0" destOrd="0" parTransId="{1BC7964B-0A19-4F49-B82C-777F54B19606}" sibTransId="{88220340-7EA5-446E-B287-1CE9441D7897}"/>
    <dgm:cxn modelId="{DF485DDF-9A6C-4767-84A6-F0081CC40837}" type="presOf" srcId="{66D0240E-72A3-415D-A8CE-B02A2C69303D}" destId="{6818795F-BE55-4C9D-924C-F1CCACC9637F}" srcOrd="0" destOrd="0" presId="urn:microsoft.com/office/officeart/2005/8/layout/vList3"/>
    <dgm:cxn modelId="{6BC14BF4-81AB-4C8D-B7D6-3FD48629896C}" type="presOf" srcId="{F5358007-F00D-4DC0-BEEB-4B8EB0076C92}" destId="{9B93D20A-A615-409C-8B5B-A589B90E1501}" srcOrd="0" destOrd="0" presId="urn:microsoft.com/office/officeart/2005/8/layout/vList3"/>
    <dgm:cxn modelId="{98EC58C7-DF2B-4990-8A15-5E382A83C187}" type="presParOf" srcId="{A6E67C03-655E-43E7-9C77-6579EAC637FC}" destId="{BEAA61BA-40BE-4163-807A-DD3E762FD7F7}" srcOrd="0" destOrd="0" presId="urn:microsoft.com/office/officeart/2005/8/layout/vList3"/>
    <dgm:cxn modelId="{C39449C6-6BC1-4417-9ABA-B5FCDD84DE7F}" type="presParOf" srcId="{BEAA61BA-40BE-4163-807A-DD3E762FD7F7}" destId="{962A900B-0FC1-4681-8B9A-9071F847EAE7}" srcOrd="0" destOrd="0" presId="urn:microsoft.com/office/officeart/2005/8/layout/vList3"/>
    <dgm:cxn modelId="{0351AF47-86C8-4C5A-9503-3924CD435FAC}" type="presParOf" srcId="{BEAA61BA-40BE-4163-807A-DD3E762FD7F7}" destId="{056793C3-F65B-42D1-BFC3-A2355C654912}" srcOrd="1" destOrd="0" presId="urn:microsoft.com/office/officeart/2005/8/layout/vList3"/>
    <dgm:cxn modelId="{5BEE4512-DDA0-40B4-BAF6-62D0E8207C72}" type="presParOf" srcId="{A6E67C03-655E-43E7-9C77-6579EAC637FC}" destId="{C868E467-0D68-4A86-8B03-570AB720E953}" srcOrd="1" destOrd="0" presId="urn:microsoft.com/office/officeart/2005/8/layout/vList3"/>
    <dgm:cxn modelId="{80848F01-2068-4086-9E77-971D10AFCE24}" type="presParOf" srcId="{A6E67C03-655E-43E7-9C77-6579EAC637FC}" destId="{3FF9196D-F2CA-4F09-A0D3-F464A98D1F2D}" srcOrd="2" destOrd="0" presId="urn:microsoft.com/office/officeart/2005/8/layout/vList3"/>
    <dgm:cxn modelId="{FE0F5A42-890A-4C16-A61B-FADF17D0AA1F}" type="presParOf" srcId="{3FF9196D-F2CA-4F09-A0D3-F464A98D1F2D}" destId="{C8FB3B90-37E9-4E46-9125-FCDC222D8B47}" srcOrd="0" destOrd="0" presId="urn:microsoft.com/office/officeart/2005/8/layout/vList3"/>
    <dgm:cxn modelId="{2BC5EFAD-B20C-4162-849C-177BD3E1EFAD}" type="presParOf" srcId="{3FF9196D-F2CA-4F09-A0D3-F464A98D1F2D}" destId="{9B93D20A-A615-409C-8B5B-A589B90E1501}" srcOrd="1" destOrd="0" presId="urn:microsoft.com/office/officeart/2005/8/layout/vList3"/>
    <dgm:cxn modelId="{BAC6F755-D6E1-4661-A439-8C462FC857F4}" type="presParOf" srcId="{A6E67C03-655E-43E7-9C77-6579EAC637FC}" destId="{E2B31565-88BA-403C-9613-91AD17BA1E22}" srcOrd="3" destOrd="0" presId="urn:microsoft.com/office/officeart/2005/8/layout/vList3"/>
    <dgm:cxn modelId="{85983499-5604-47AA-8006-37755EF82A40}" type="presParOf" srcId="{A6E67C03-655E-43E7-9C77-6579EAC637FC}" destId="{7F2741B0-51DE-40AB-A2CA-327A51A5A4EA}" srcOrd="4" destOrd="0" presId="urn:microsoft.com/office/officeart/2005/8/layout/vList3"/>
    <dgm:cxn modelId="{C4F810AD-F2A6-434D-8461-86A5D7D6E925}" type="presParOf" srcId="{7F2741B0-51DE-40AB-A2CA-327A51A5A4EA}" destId="{0F0BC3F7-DC3E-42DC-B47B-DC5B7D98801A}" srcOrd="0" destOrd="0" presId="urn:microsoft.com/office/officeart/2005/8/layout/vList3"/>
    <dgm:cxn modelId="{CB956959-8C43-4827-9FFE-8E92CCA54189}" type="presParOf" srcId="{7F2741B0-51DE-40AB-A2CA-327A51A5A4EA}" destId="{6818795F-BE55-4C9D-924C-F1CCACC9637F}" srcOrd="1" destOrd="0" presId="urn:microsoft.com/office/officeart/2005/8/layout/vList3"/>
    <dgm:cxn modelId="{2B23048F-7B4A-4282-9AAA-8E89D6248A4D}" type="presParOf" srcId="{A6E67C03-655E-43E7-9C77-6579EAC637FC}" destId="{DBBBF839-BD70-4225-86A2-105AB60BE75C}" srcOrd="5" destOrd="0" presId="urn:microsoft.com/office/officeart/2005/8/layout/vList3"/>
    <dgm:cxn modelId="{FB0DAF61-1B62-4B95-AB6F-8646DF01AD00}" type="presParOf" srcId="{A6E67C03-655E-43E7-9C77-6579EAC637FC}" destId="{34240C23-F019-465E-B11F-EA6BF758948E}" srcOrd="6" destOrd="0" presId="urn:microsoft.com/office/officeart/2005/8/layout/vList3"/>
    <dgm:cxn modelId="{0404B76D-6C86-424E-AF89-C5F4A4A8F119}" type="presParOf" srcId="{34240C23-F019-465E-B11F-EA6BF758948E}" destId="{DE50866B-E60F-4291-AB68-49D1EE240584}" srcOrd="0" destOrd="0" presId="urn:microsoft.com/office/officeart/2005/8/layout/vList3"/>
    <dgm:cxn modelId="{EB54BC55-06CE-4F46-BA68-C41EBFD81F54}" type="presParOf" srcId="{34240C23-F019-465E-B11F-EA6BF758948E}" destId="{3F8D18C2-9B74-4E61-B5F4-C6C3B98D3D3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18285-C2BD-4CAF-AD49-E986446F4F42}">
      <dsp:nvSpPr>
        <dsp:cNvPr id="0" name=""/>
        <dsp:cNvSpPr/>
      </dsp:nvSpPr>
      <dsp:spPr>
        <a:xfrm rot="10800000">
          <a:off x="1416225" y="2189"/>
          <a:ext cx="4612513" cy="101770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8781"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Conocimiento del Sistema productivo Etapas y Procesos que relacionan uso de sustancias químicas.  </a:t>
          </a:r>
          <a:endParaRPr lang="es-CO" sz="1600" kern="1200" dirty="0"/>
        </a:p>
      </dsp:txBody>
      <dsp:txXfrm rot="10800000">
        <a:off x="1670652" y="2189"/>
        <a:ext cx="4358086" cy="1017708"/>
      </dsp:txXfrm>
    </dsp:sp>
    <dsp:sp modelId="{00D7633D-553B-4383-8BCE-E61A6FC75968}">
      <dsp:nvSpPr>
        <dsp:cNvPr id="0" name=""/>
        <dsp:cNvSpPr/>
      </dsp:nvSpPr>
      <dsp:spPr>
        <a:xfrm>
          <a:off x="907371" y="2189"/>
          <a:ext cx="1017708" cy="1017708"/>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3FA9CF-E901-498E-BBCE-3AC9C3E779E6}">
      <dsp:nvSpPr>
        <dsp:cNvPr id="0" name=""/>
        <dsp:cNvSpPr/>
      </dsp:nvSpPr>
      <dsp:spPr>
        <a:xfrm rot="10800000">
          <a:off x="1416225" y="1323691"/>
          <a:ext cx="4612513" cy="101770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8781"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Conocimiento de sustancias y elementos químicos, clasificación, compatibilidad, </a:t>
          </a:r>
          <a:endParaRPr lang="es-CO" sz="1600" kern="1200" dirty="0"/>
        </a:p>
      </dsp:txBody>
      <dsp:txXfrm rot="10800000">
        <a:off x="1670652" y="1323691"/>
        <a:ext cx="4358086" cy="1017708"/>
      </dsp:txXfrm>
    </dsp:sp>
    <dsp:sp modelId="{F1E2477D-4749-4A4B-9FFD-294A45645B3C}">
      <dsp:nvSpPr>
        <dsp:cNvPr id="0" name=""/>
        <dsp:cNvSpPr/>
      </dsp:nvSpPr>
      <dsp:spPr>
        <a:xfrm>
          <a:off x="907371" y="1323691"/>
          <a:ext cx="1017708" cy="1017708"/>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8EACC9D-DE05-4294-90D9-D49FB642BED9}">
      <dsp:nvSpPr>
        <dsp:cNvPr id="0" name=""/>
        <dsp:cNvSpPr/>
      </dsp:nvSpPr>
      <dsp:spPr>
        <a:xfrm rot="10800000">
          <a:off x="1416225" y="2645193"/>
          <a:ext cx="4612513" cy="101770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8781"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Planes y programas de manejo, señalización almacenamiento y gestión de empaques; adecuación de instalaciones y equipos.  </a:t>
          </a:r>
          <a:endParaRPr lang="es-CO" sz="1600" kern="1200" dirty="0"/>
        </a:p>
      </dsp:txBody>
      <dsp:txXfrm rot="10800000">
        <a:off x="1670652" y="2645193"/>
        <a:ext cx="4358086" cy="1017708"/>
      </dsp:txXfrm>
    </dsp:sp>
    <dsp:sp modelId="{7B192FA0-B0F2-4465-9BA2-AB3B44EEF2F0}">
      <dsp:nvSpPr>
        <dsp:cNvPr id="0" name=""/>
        <dsp:cNvSpPr/>
      </dsp:nvSpPr>
      <dsp:spPr>
        <a:xfrm>
          <a:off x="907371" y="2645193"/>
          <a:ext cx="1017708" cy="1017708"/>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2F53F4-7CDC-428A-954B-8A2482DA091E}">
      <dsp:nvSpPr>
        <dsp:cNvPr id="0" name=""/>
        <dsp:cNvSpPr/>
      </dsp:nvSpPr>
      <dsp:spPr>
        <a:xfrm rot="10800000">
          <a:off x="1416225" y="3966695"/>
          <a:ext cx="4612513" cy="101770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8781"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Implementación de acciones de prevención, protocolo de emergencia, gestión de derrames, adecuación de instalaciones.  </a:t>
          </a:r>
          <a:endParaRPr lang="es-CO" sz="1600" kern="1200" dirty="0"/>
        </a:p>
      </dsp:txBody>
      <dsp:txXfrm rot="10800000">
        <a:off x="1670652" y="3966695"/>
        <a:ext cx="4358086" cy="1017708"/>
      </dsp:txXfrm>
    </dsp:sp>
    <dsp:sp modelId="{63E715F3-79D5-4679-8D7D-5C5D6757B9A9}">
      <dsp:nvSpPr>
        <dsp:cNvPr id="0" name=""/>
        <dsp:cNvSpPr/>
      </dsp:nvSpPr>
      <dsp:spPr>
        <a:xfrm>
          <a:off x="907371" y="3966695"/>
          <a:ext cx="1017708" cy="1017708"/>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6C5CFE-98AF-4B43-B8B1-082D2266EFFD}">
      <dsp:nvSpPr>
        <dsp:cNvPr id="0" name=""/>
        <dsp:cNvSpPr/>
      </dsp:nvSpPr>
      <dsp:spPr>
        <a:xfrm>
          <a:off x="2860820" y="-19464"/>
          <a:ext cx="1810867" cy="1599734"/>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procesos y actividades que empleen insumos químicos</a:t>
          </a:r>
          <a:endParaRPr lang="es-CO" sz="1400" kern="1200" dirty="0"/>
        </a:p>
      </dsp:txBody>
      <dsp:txXfrm>
        <a:off x="3126015" y="214812"/>
        <a:ext cx="1280477" cy="1131182"/>
      </dsp:txXfrm>
    </dsp:sp>
    <dsp:sp modelId="{C0BE6D7F-CA8B-4A36-B94B-4F12C991EFDF}">
      <dsp:nvSpPr>
        <dsp:cNvPr id="0" name=""/>
        <dsp:cNvSpPr/>
      </dsp:nvSpPr>
      <dsp:spPr>
        <a:xfrm rot="2160000">
          <a:off x="4572435" y="1236112"/>
          <a:ext cx="444695" cy="58311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4585174" y="1313528"/>
        <a:ext cx="311287" cy="349871"/>
      </dsp:txXfrm>
    </dsp:sp>
    <dsp:sp modelId="{1364DFD7-8870-4BA0-A3EB-15F0F0626F18}">
      <dsp:nvSpPr>
        <dsp:cNvPr id="0" name=""/>
        <dsp:cNvSpPr/>
      </dsp:nvSpPr>
      <dsp:spPr>
        <a:xfrm>
          <a:off x="4970922" y="1419125"/>
          <a:ext cx="1791447" cy="1774601"/>
        </a:xfrm>
        <a:prstGeom prst="ellipse">
          <a:avLst/>
        </a:prstGeom>
        <a:solidFill>
          <a:schemeClr val="accent2">
            <a:hueOff val="-363841"/>
            <a:satOff val="-20982"/>
            <a:lumOff val="215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t>Se cuenta con documentación de productos, sustancias usadas y procesos de manejo.  </a:t>
          </a:r>
          <a:endParaRPr lang="es-CO" sz="1200" kern="1200" dirty="0"/>
        </a:p>
      </dsp:txBody>
      <dsp:txXfrm>
        <a:off x="5233273" y="1679009"/>
        <a:ext cx="1266745" cy="1254833"/>
      </dsp:txXfrm>
    </dsp:sp>
    <dsp:sp modelId="{C1C1CAC0-29B9-46EA-8DEF-F4DF4A70DB60}">
      <dsp:nvSpPr>
        <dsp:cNvPr id="0" name=""/>
        <dsp:cNvSpPr/>
      </dsp:nvSpPr>
      <dsp:spPr>
        <a:xfrm rot="6480000">
          <a:off x="5312042" y="3170989"/>
          <a:ext cx="357913" cy="583119"/>
        </a:xfrm>
        <a:prstGeom prst="rightArrow">
          <a:avLst>
            <a:gd name="adj1" fmla="val 60000"/>
            <a:gd name="adj2" fmla="val 50000"/>
          </a:avLst>
        </a:prstGeom>
        <a:solidFill>
          <a:schemeClr val="accent2">
            <a:hueOff val="-363841"/>
            <a:satOff val="-20982"/>
            <a:lumOff val="215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5382319" y="3236554"/>
        <a:ext cx="250539" cy="349871"/>
      </dsp:txXfrm>
    </dsp:sp>
    <dsp:sp modelId="{C1926092-3229-4D33-A714-2D3DA62B71A6}">
      <dsp:nvSpPr>
        <dsp:cNvPr id="0" name=""/>
        <dsp:cNvSpPr/>
      </dsp:nvSpPr>
      <dsp:spPr>
        <a:xfrm>
          <a:off x="4039839" y="3741873"/>
          <a:ext cx="2049056" cy="2067422"/>
        </a:xfrm>
        <a:prstGeom prst="ellipse">
          <a:avLst/>
        </a:prstGeom>
        <a:solidFill>
          <a:schemeClr val="accent2">
            <a:hueOff val="-727682"/>
            <a:satOff val="-41964"/>
            <a:lumOff val="431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instalaciones adecuadas para el manejo, operación y almacenamiento de sustancias químicas </a:t>
          </a:r>
          <a:endParaRPr lang="es-CO" sz="1400" kern="1200" dirty="0"/>
        </a:p>
      </dsp:txBody>
      <dsp:txXfrm>
        <a:off x="4339916" y="4044640"/>
        <a:ext cx="1448902" cy="1461888"/>
      </dsp:txXfrm>
    </dsp:sp>
    <dsp:sp modelId="{C4030D0D-27CA-4C6B-AE54-136A05AAF3F7}">
      <dsp:nvSpPr>
        <dsp:cNvPr id="0" name=""/>
        <dsp:cNvSpPr/>
      </dsp:nvSpPr>
      <dsp:spPr>
        <a:xfrm rot="10800000">
          <a:off x="3607679" y="4484025"/>
          <a:ext cx="305393" cy="583119"/>
        </a:xfrm>
        <a:prstGeom prst="rightArrow">
          <a:avLst>
            <a:gd name="adj1" fmla="val 60000"/>
            <a:gd name="adj2" fmla="val 50000"/>
          </a:avLst>
        </a:prstGeom>
        <a:solidFill>
          <a:schemeClr val="accent2">
            <a:hueOff val="-727682"/>
            <a:satOff val="-41964"/>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3699297" y="4600649"/>
        <a:ext cx="213775" cy="349871"/>
      </dsp:txXfrm>
    </dsp:sp>
    <dsp:sp modelId="{B64DDCE3-90B4-48E0-A4D9-2440C991C735}">
      <dsp:nvSpPr>
        <dsp:cNvPr id="0" name=""/>
        <dsp:cNvSpPr/>
      </dsp:nvSpPr>
      <dsp:spPr>
        <a:xfrm>
          <a:off x="1472656" y="3831146"/>
          <a:ext cx="1990969" cy="1888875"/>
        </a:xfrm>
        <a:prstGeom prst="ellipse">
          <a:avLst/>
        </a:prstGeom>
        <a:solidFill>
          <a:schemeClr val="accent2">
            <a:hueOff val="-1091522"/>
            <a:satOff val="-62946"/>
            <a:lumOff val="647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procesos de trazabilidad  para el consumo de  insumos y de residuos generados  por proceso </a:t>
          </a:r>
          <a:endParaRPr lang="es-CO" sz="1100" kern="1200" dirty="0"/>
        </a:p>
      </dsp:txBody>
      <dsp:txXfrm>
        <a:off x="1764227" y="4107765"/>
        <a:ext cx="1407827" cy="1335637"/>
      </dsp:txXfrm>
    </dsp:sp>
    <dsp:sp modelId="{64FF8B95-2191-4423-9F5A-0EBC2C50A40E}">
      <dsp:nvSpPr>
        <dsp:cNvPr id="0" name=""/>
        <dsp:cNvSpPr/>
      </dsp:nvSpPr>
      <dsp:spPr>
        <a:xfrm rot="15126737">
          <a:off x="1862540" y="3230726"/>
          <a:ext cx="402186" cy="583119"/>
        </a:xfrm>
        <a:prstGeom prst="rightArrow">
          <a:avLst>
            <a:gd name="adj1" fmla="val 60000"/>
            <a:gd name="adj2" fmla="val 50000"/>
          </a:avLst>
        </a:prstGeom>
        <a:solidFill>
          <a:schemeClr val="accent2">
            <a:hueOff val="-1091522"/>
            <a:satOff val="-62946"/>
            <a:lumOff val="6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1941398" y="3404762"/>
        <a:ext cx="281530" cy="349871"/>
      </dsp:txXfrm>
    </dsp:sp>
    <dsp:sp modelId="{DD6412CB-81F5-4DFF-A20F-D5C02A3E3971}">
      <dsp:nvSpPr>
        <dsp:cNvPr id="0" name=""/>
        <dsp:cNvSpPr/>
      </dsp:nvSpPr>
      <dsp:spPr>
        <a:xfrm>
          <a:off x="671366" y="1393717"/>
          <a:ext cx="1988999" cy="1792311"/>
        </a:xfrm>
        <a:prstGeom prst="ellipse">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da cumplimiento a normativas en  Seguridad e higiene industrial, en el uso S Químicas  </a:t>
          </a:r>
          <a:endParaRPr lang="es-CO" sz="1400" kern="1200" dirty="0"/>
        </a:p>
      </dsp:txBody>
      <dsp:txXfrm>
        <a:off x="962648" y="1656195"/>
        <a:ext cx="1406435" cy="1267355"/>
      </dsp:txXfrm>
    </dsp:sp>
    <dsp:sp modelId="{5DF8CA62-6F9F-4C04-B6DA-FA9A90F0A24B}">
      <dsp:nvSpPr>
        <dsp:cNvPr id="0" name=""/>
        <dsp:cNvSpPr/>
      </dsp:nvSpPr>
      <dsp:spPr>
        <a:xfrm rot="19457797">
          <a:off x="2541829" y="1223267"/>
          <a:ext cx="404985" cy="583119"/>
        </a:xfrm>
        <a:prstGeom prst="rightArrow">
          <a:avLst>
            <a:gd name="adj1" fmla="val 60000"/>
            <a:gd name="adj2" fmla="val 50000"/>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2553247" y="1375343"/>
        <a:ext cx="283490" cy="3498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6793C3-F65B-42D1-BFC3-A2355C654912}">
      <dsp:nvSpPr>
        <dsp:cNvPr id="0" name=""/>
        <dsp:cNvSpPr/>
      </dsp:nvSpPr>
      <dsp:spPr>
        <a:xfrm rot="10800000">
          <a:off x="1372067" y="88941"/>
          <a:ext cx="4470485" cy="808113"/>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3992"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chemeClr val="bg1"/>
              </a:solidFill>
            </a:rPr>
            <a:t>Flujograma de proceso estableciendo uso de insumos químicos por cada etapa </a:t>
          </a:r>
          <a:endParaRPr lang="es-CO" sz="1600" kern="1200" dirty="0">
            <a:solidFill>
              <a:srgbClr val="92D050"/>
            </a:solidFill>
          </a:endParaRPr>
        </a:p>
      </dsp:txBody>
      <dsp:txXfrm rot="10800000">
        <a:off x="1574095" y="88941"/>
        <a:ext cx="4268457" cy="808113"/>
      </dsp:txXfrm>
    </dsp:sp>
    <dsp:sp modelId="{962A900B-0FC1-4681-8B9A-9071F847EAE7}">
      <dsp:nvSpPr>
        <dsp:cNvPr id="0" name=""/>
        <dsp:cNvSpPr/>
      </dsp:nvSpPr>
      <dsp:spPr>
        <a:xfrm>
          <a:off x="879981" y="912"/>
          <a:ext cx="984171" cy="98417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93D20A-A615-409C-8B5B-A589B90E1501}">
      <dsp:nvSpPr>
        <dsp:cNvPr id="0" name=""/>
        <dsp:cNvSpPr/>
      </dsp:nvSpPr>
      <dsp:spPr>
        <a:xfrm rot="10800000">
          <a:off x="1372067" y="1323853"/>
          <a:ext cx="4470485" cy="894198"/>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399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i="1" kern="1200" dirty="0">
              <a:solidFill>
                <a:schemeClr val="bg1"/>
              </a:solidFill>
            </a:rPr>
            <a:t>Identificaron de insumos y sustancias químicas establecidas para el proceso de beneficio minero </a:t>
          </a:r>
          <a:endParaRPr lang="es-CO" sz="1800" i="1" kern="1200" dirty="0">
            <a:solidFill>
              <a:schemeClr val="bg1"/>
            </a:solidFill>
          </a:endParaRPr>
        </a:p>
      </dsp:txBody>
      <dsp:txXfrm rot="10800000">
        <a:off x="1595616" y="1323853"/>
        <a:ext cx="4246936" cy="894198"/>
      </dsp:txXfrm>
    </dsp:sp>
    <dsp:sp modelId="{C8FB3B90-37E9-4E46-9125-FCDC222D8B47}">
      <dsp:nvSpPr>
        <dsp:cNvPr id="0" name=""/>
        <dsp:cNvSpPr/>
      </dsp:nvSpPr>
      <dsp:spPr>
        <a:xfrm>
          <a:off x="879981" y="1278866"/>
          <a:ext cx="984171" cy="984171"/>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18795F-BE55-4C9D-924C-F1CCACC9637F}">
      <dsp:nvSpPr>
        <dsp:cNvPr id="0" name=""/>
        <dsp:cNvSpPr/>
      </dsp:nvSpPr>
      <dsp:spPr>
        <a:xfrm rot="10800000">
          <a:off x="1372067" y="2556821"/>
          <a:ext cx="4470485" cy="9841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3992" tIns="60960" rIns="113792" bIns="60960" numCol="1" spcCol="1270" anchor="ctr" anchorCtr="0">
          <a:noAutofit/>
        </a:bodyPr>
        <a:lstStyle/>
        <a:p>
          <a:pPr marL="0" lvl="0" indent="0" algn="ctr" defTabSz="711200">
            <a:lnSpc>
              <a:spcPct val="90000"/>
            </a:lnSpc>
            <a:spcBef>
              <a:spcPct val="0"/>
            </a:spcBef>
            <a:spcAft>
              <a:spcPct val="35000"/>
            </a:spcAft>
            <a:buNone/>
          </a:pPr>
          <a:r>
            <a:rPr lang="es-CO" sz="1600" b="0" kern="1200" dirty="0"/>
            <a:t>Programa de Manejo Seguro de Sustancias Químicas, y Control de Exposición a Agentes Químicos</a:t>
          </a:r>
          <a:r>
            <a:rPr lang="es-ES" sz="1200" b="0" kern="1200" dirty="0"/>
            <a:t> </a:t>
          </a:r>
          <a:r>
            <a:rPr lang="es-ES" sz="1400" b="0" kern="1200" dirty="0"/>
            <a:t>(EPP).</a:t>
          </a:r>
          <a:r>
            <a:rPr lang="es-CO" sz="1200" b="1" kern="1200" dirty="0"/>
            <a:t> </a:t>
          </a:r>
          <a:endParaRPr lang="es-CO" sz="1600" kern="1200" dirty="0">
            <a:solidFill>
              <a:srgbClr val="92D050"/>
            </a:solidFill>
          </a:endParaRPr>
        </a:p>
      </dsp:txBody>
      <dsp:txXfrm rot="10800000">
        <a:off x="1618110" y="2556821"/>
        <a:ext cx="4224442" cy="984171"/>
      </dsp:txXfrm>
    </dsp:sp>
    <dsp:sp modelId="{0F0BC3F7-DC3E-42DC-B47B-DC5B7D98801A}">
      <dsp:nvSpPr>
        <dsp:cNvPr id="0" name=""/>
        <dsp:cNvSpPr/>
      </dsp:nvSpPr>
      <dsp:spPr>
        <a:xfrm>
          <a:off x="879981" y="2556821"/>
          <a:ext cx="984171" cy="984171"/>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5000" b="-25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8D18C2-9B74-4E61-B5F4-C6C3B98D3D3A}">
      <dsp:nvSpPr>
        <dsp:cNvPr id="0" name=""/>
        <dsp:cNvSpPr/>
      </dsp:nvSpPr>
      <dsp:spPr>
        <a:xfrm rot="10800000">
          <a:off x="1548495" y="3904366"/>
          <a:ext cx="4235248" cy="844990"/>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3992" tIns="53340" rIns="99568" bIns="53340" numCol="1" spcCol="1270" anchor="ctr" anchorCtr="0">
          <a:noAutofit/>
        </a:bodyPr>
        <a:lstStyle/>
        <a:p>
          <a:pPr marL="0" lvl="0" indent="0" algn="ctr" defTabSz="622300">
            <a:lnSpc>
              <a:spcPct val="90000"/>
            </a:lnSpc>
            <a:spcBef>
              <a:spcPct val="0"/>
            </a:spcBef>
            <a:spcAft>
              <a:spcPct val="35000"/>
            </a:spcAft>
            <a:buNone/>
          </a:pPr>
          <a:r>
            <a:rPr lang="es-ES" sz="1400" b="0" kern="1200" dirty="0"/>
            <a:t>Acompañamiento en el Diagnostico y  Adecuación de instalaciones para minimizar la exposición a riesgos químico.</a:t>
          </a:r>
          <a:endParaRPr lang="es-CO" sz="1400" kern="1200" dirty="0">
            <a:solidFill>
              <a:srgbClr val="92D050"/>
            </a:solidFill>
            <a:latin typeface="Aptos" panose="02110004020202020204"/>
            <a:ea typeface="+mn-ea"/>
            <a:cs typeface="+mn-cs"/>
          </a:endParaRPr>
        </a:p>
      </dsp:txBody>
      <dsp:txXfrm rot="10800000">
        <a:off x="1759742" y="3904366"/>
        <a:ext cx="4024001" cy="844990"/>
      </dsp:txXfrm>
    </dsp:sp>
    <dsp:sp modelId="{DE50866B-E60F-4291-AB68-49D1EE240584}">
      <dsp:nvSpPr>
        <dsp:cNvPr id="0" name=""/>
        <dsp:cNvSpPr/>
      </dsp:nvSpPr>
      <dsp:spPr>
        <a:xfrm>
          <a:off x="938790" y="3834775"/>
          <a:ext cx="984171" cy="984171"/>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1000" r="-3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033C3E-6039-48C6-8ACC-706BC59FDEE8}">
      <dsp:nvSpPr>
        <dsp:cNvPr id="0" name=""/>
        <dsp:cNvSpPr/>
      </dsp:nvSpPr>
      <dsp:spPr>
        <a:xfrm rot="10800000">
          <a:off x="1372067" y="5112729"/>
          <a:ext cx="4470485" cy="984171"/>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3992"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Procedimientos para la respuesta inmediata y adecuada ante incidentes relacionados con sustancias químicas, y atención de derrames </a:t>
          </a:r>
          <a:endParaRPr lang="es-CO" sz="1600" kern="1200" dirty="0">
            <a:solidFill>
              <a:srgbClr val="92D050"/>
            </a:solidFill>
            <a:latin typeface="Aptos" panose="02110004020202020204"/>
            <a:ea typeface="+mn-ea"/>
            <a:cs typeface="+mn-cs"/>
          </a:endParaRPr>
        </a:p>
      </dsp:txBody>
      <dsp:txXfrm rot="10800000">
        <a:off x="1618110" y="5112729"/>
        <a:ext cx="4224442" cy="984171"/>
      </dsp:txXfrm>
    </dsp:sp>
    <dsp:sp modelId="{C932887A-BB43-4FBB-9126-BE805A8F55AD}">
      <dsp:nvSpPr>
        <dsp:cNvPr id="0" name=""/>
        <dsp:cNvSpPr/>
      </dsp:nvSpPr>
      <dsp:spPr>
        <a:xfrm>
          <a:off x="879981" y="5112729"/>
          <a:ext cx="984171" cy="984171"/>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18285-C2BD-4CAF-AD49-E986446F4F42}">
      <dsp:nvSpPr>
        <dsp:cNvPr id="0" name=""/>
        <dsp:cNvSpPr/>
      </dsp:nvSpPr>
      <dsp:spPr>
        <a:xfrm rot="10800000">
          <a:off x="1507842" y="3849"/>
          <a:ext cx="4612513" cy="1384174"/>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038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kern="1200" dirty="0"/>
            <a:t>Conocimiento del Sistema productivo Etapas y Procesos que relacionan uso de sustancias químicas y generación de residuos. </a:t>
          </a:r>
          <a:endParaRPr lang="es-CO" sz="1800" kern="1200" dirty="0"/>
        </a:p>
      </dsp:txBody>
      <dsp:txXfrm rot="10800000">
        <a:off x="1853885" y="3849"/>
        <a:ext cx="4266470" cy="1384174"/>
      </dsp:txXfrm>
    </dsp:sp>
    <dsp:sp modelId="{00D7633D-553B-4383-8BCE-E61A6FC75968}">
      <dsp:nvSpPr>
        <dsp:cNvPr id="0" name=""/>
        <dsp:cNvSpPr/>
      </dsp:nvSpPr>
      <dsp:spPr>
        <a:xfrm>
          <a:off x="815755" y="3849"/>
          <a:ext cx="1384174" cy="138417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83FA9CF-E901-498E-BBCE-3AC9C3E779E6}">
      <dsp:nvSpPr>
        <dsp:cNvPr id="0" name=""/>
        <dsp:cNvSpPr/>
      </dsp:nvSpPr>
      <dsp:spPr>
        <a:xfrm rot="10800000">
          <a:off x="1507842" y="1801209"/>
          <a:ext cx="4612513" cy="1384174"/>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0382" tIns="68580" rIns="128016" bIns="68580" numCol="1" spcCol="1270" anchor="ctr" anchorCtr="0">
          <a:noAutofit/>
        </a:bodyPr>
        <a:lstStyle/>
        <a:p>
          <a:pPr marL="0" lvl="0" indent="0" algn="ctr" defTabSz="800100">
            <a:lnSpc>
              <a:spcPct val="90000"/>
            </a:lnSpc>
            <a:spcBef>
              <a:spcPct val="0"/>
            </a:spcBef>
            <a:spcAft>
              <a:spcPct val="35000"/>
            </a:spcAft>
            <a:buNone/>
          </a:pPr>
          <a:r>
            <a:rPr lang="es-ES" sz="1800" kern="1200" dirty="0"/>
            <a:t>Diagnóstico y clasificación de residuos o subproductos generados en los procesos productivos </a:t>
          </a:r>
          <a:endParaRPr lang="es-CO" sz="1800" kern="1200" dirty="0"/>
        </a:p>
      </dsp:txBody>
      <dsp:txXfrm rot="10800000">
        <a:off x="1853885" y="1801209"/>
        <a:ext cx="4266470" cy="1384174"/>
      </dsp:txXfrm>
    </dsp:sp>
    <dsp:sp modelId="{F1E2477D-4749-4A4B-9FFD-294A45645B3C}">
      <dsp:nvSpPr>
        <dsp:cNvPr id="0" name=""/>
        <dsp:cNvSpPr/>
      </dsp:nvSpPr>
      <dsp:spPr>
        <a:xfrm>
          <a:off x="815755" y="1801209"/>
          <a:ext cx="1384174" cy="1384174"/>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8EACC9D-DE05-4294-90D9-D49FB642BED9}">
      <dsp:nvSpPr>
        <dsp:cNvPr id="0" name=""/>
        <dsp:cNvSpPr/>
      </dsp:nvSpPr>
      <dsp:spPr>
        <a:xfrm rot="10800000">
          <a:off x="1507842" y="3598569"/>
          <a:ext cx="4612513" cy="1384174"/>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10382"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t>Procesos de manejo y disposición de residuos y subproductos  generados en la actividad productiva </a:t>
          </a:r>
          <a:endParaRPr lang="es-CO" sz="1600" kern="1200" dirty="0"/>
        </a:p>
      </dsp:txBody>
      <dsp:txXfrm rot="10800000">
        <a:off x="1853885" y="3598569"/>
        <a:ext cx="4266470" cy="1384174"/>
      </dsp:txXfrm>
    </dsp:sp>
    <dsp:sp modelId="{7B192FA0-B0F2-4465-9BA2-AB3B44EEF2F0}">
      <dsp:nvSpPr>
        <dsp:cNvPr id="0" name=""/>
        <dsp:cNvSpPr/>
      </dsp:nvSpPr>
      <dsp:spPr>
        <a:xfrm>
          <a:off x="815755" y="3598569"/>
          <a:ext cx="1384174" cy="1384174"/>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6C5CFE-98AF-4B43-B8B1-082D2266EFFD}">
      <dsp:nvSpPr>
        <dsp:cNvPr id="0" name=""/>
        <dsp:cNvSpPr/>
      </dsp:nvSpPr>
      <dsp:spPr>
        <a:xfrm>
          <a:off x="2860820" y="-19464"/>
          <a:ext cx="1810867" cy="1599734"/>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procesos y actividades que generen subproductos y residuos </a:t>
          </a:r>
          <a:endParaRPr lang="es-CO" sz="1400" kern="1200" dirty="0"/>
        </a:p>
      </dsp:txBody>
      <dsp:txXfrm>
        <a:off x="3126015" y="214812"/>
        <a:ext cx="1280477" cy="1131182"/>
      </dsp:txXfrm>
    </dsp:sp>
    <dsp:sp modelId="{C0BE6D7F-CA8B-4A36-B94B-4F12C991EFDF}">
      <dsp:nvSpPr>
        <dsp:cNvPr id="0" name=""/>
        <dsp:cNvSpPr/>
      </dsp:nvSpPr>
      <dsp:spPr>
        <a:xfrm rot="2160000">
          <a:off x="4572435" y="1236112"/>
          <a:ext cx="444695" cy="583119"/>
        </a:xfrm>
        <a:prstGeom prst="rightArrow">
          <a:avLst>
            <a:gd name="adj1" fmla="val 60000"/>
            <a:gd name="adj2" fmla="val 5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4585174" y="1313528"/>
        <a:ext cx="311287" cy="349871"/>
      </dsp:txXfrm>
    </dsp:sp>
    <dsp:sp modelId="{1364DFD7-8870-4BA0-A3EB-15F0F0626F18}">
      <dsp:nvSpPr>
        <dsp:cNvPr id="0" name=""/>
        <dsp:cNvSpPr/>
      </dsp:nvSpPr>
      <dsp:spPr>
        <a:xfrm>
          <a:off x="4970922" y="1419125"/>
          <a:ext cx="1791447" cy="1774601"/>
        </a:xfrm>
        <a:prstGeom prst="ellipse">
          <a:avLst/>
        </a:prstGeom>
        <a:gradFill rotWithShape="0">
          <a:gsLst>
            <a:gs pos="0">
              <a:schemeClr val="accent3">
                <a:hueOff val="677650"/>
                <a:satOff val="25000"/>
                <a:lumOff val="-3676"/>
                <a:alphaOff val="0"/>
                <a:satMod val="103000"/>
                <a:lumMod val="102000"/>
                <a:tint val="94000"/>
              </a:schemeClr>
            </a:gs>
            <a:gs pos="50000">
              <a:schemeClr val="accent3">
                <a:hueOff val="677650"/>
                <a:satOff val="25000"/>
                <a:lumOff val="-3676"/>
                <a:alphaOff val="0"/>
                <a:satMod val="110000"/>
                <a:lumMod val="100000"/>
                <a:shade val="100000"/>
              </a:schemeClr>
            </a:gs>
            <a:gs pos="100000">
              <a:schemeClr val="accent3">
                <a:hueOff val="677650"/>
                <a:satOff val="25000"/>
                <a:lumOff val="-36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t>Se cuenta con protocolos establecidos para el manejo y gestión de residuos y subproductos</a:t>
          </a:r>
          <a:endParaRPr lang="es-CO" sz="1200" kern="1200" dirty="0"/>
        </a:p>
      </dsp:txBody>
      <dsp:txXfrm>
        <a:off x="5233273" y="1679009"/>
        <a:ext cx="1266745" cy="1254833"/>
      </dsp:txXfrm>
    </dsp:sp>
    <dsp:sp modelId="{C1C1CAC0-29B9-46EA-8DEF-F4DF4A70DB60}">
      <dsp:nvSpPr>
        <dsp:cNvPr id="0" name=""/>
        <dsp:cNvSpPr/>
      </dsp:nvSpPr>
      <dsp:spPr>
        <a:xfrm rot="6480000">
          <a:off x="5312042" y="3170989"/>
          <a:ext cx="357913" cy="583119"/>
        </a:xfrm>
        <a:prstGeom prst="rightArrow">
          <a:avLst>
            <a:gd name="adj1" fmla="val 60000"/>
            <a:gd name="adj2" fmla="val 50000"/>
          </a:avLst>
        </a:prstGeom>
        <a:gradFill rotWithShape="0">
          <a:gsLst>
            <a:gs pos="0">
              <a:schemeClr val="accent3">
                <a:hueOff val="677650"/>
                <a:satOff val="25000"/>
                <a:lumOff val="-3676"/>
                <a:alphaOff val="0"/>
                <a:satMod val="103000"/>
                <a:lumMod val="102000"/>
                <a:tint val="94000"/>
              </a:schemeClr>
            </a:gs>
            <a:gs pos="50000">
              <a:schemeClr val="accent3">
                <a:hueOff val="677650"/>
                <a:satOff val="25000"/>
                <a:lumOff val="-3676"/>
                <a:alphaOff val="0"/>
                <a:satMod val="110000"/>
                <a:lumMod val="100000"/>
                <a:shade val="100000"/>
              </a:schemeClr>
            </a:gs>
            <a:gs pos="100000">
              <a:schemeClr val="accent3">
                <a:hueOff val="677650"/>
                <a:satOff val="25000"/>
                <a:lumOff val="-36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5382319" y="3236554"/>
        <a:ext cx="250539" cy="349871"/>
      </dsp:txXfrm>
    </dsp:sp>
    <dsp:sp modelId="{C1926092-3229-4D33-A714-2D3DA62B71A6}">
      <dsp:nvSpPr>
        <dsp:cNvPr id="0" name=""/>
        <dsp:cNvSpPr/>
      </dsp:nvSpPr>
      <dsp:spPr>
        <a:xfrm>
          <a:off x="4039839" y="3741873"/>
          <a:ext cx="2049056" cy="2067422"/>
        </a:xfrm>
        <a:prstGeom prst="ellipse">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ha dado cumplimiento a los compromisos establecidos en instrumentos de control </a:t>
          </a:r>
          <a:endParaRPr lang="es-CO" sz="1400" kern="1200" dirty="0"/>
        </a:p>
      </dsp:txBody>
      <dsp:txXfrm>
        <a:off x="4339916" y="4044640"/>
        <a:ext cx="1448902" cy="1461888"/>
      </dsp:txXfrm>
    </dsp:sp>
    <dsp:sp modelId="{C4030D0D-27CA-4C6B-AE54-136A05AAF3F7}">
      <dsp:nvSpPr>
        <dsp:cNvPr id="0" name=""/>
        <dsp:cNvSpPr/>
      </dsp:nvSpPr>
      <dsp:spPr>
        <a:xfrm rot="10800000">
          <a:off x="3607679" y="4484025"/>
          <a:ext cx="305393" cy="583119"/>
        </a:xfrm>
        <a:prstGeom prst="rightArrow">
          <a:avLst>
            <a:gd name="adj1" fmla="val 60000"/>
            <a:gd name="adj2" fmla="val 50000"/>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3699297" y="4600649"/>
        <a:ext cx="213775" cy="349871"/>
      </dsp:txXfrm>
    </dsp:sp>
    <dsp:sp modelId="{B64DDCE3-90B4-48E0-A4D9-2440C991C735}">
      <dsp:nvSpPr>
        <dsp:cNvPr id="0" name=""/>
        <dsp:cNvSpPr/>
      </dsp:nvSpPr>
      <dsp:spPr>
        <a:xfrm>
          <a:off x="1472656" y="3831146"/>
          <a:ext cx="1990969" cy="1888875"/>
        </a:xfrm>
        <a:prstGeom prst="ellipse">
          <a:avLst/>
        </a:prstGeom>
        <a:gradFill rotWithShape="0">
          <a:gsLst>
            <a:gs pos="0">
              <a:schemeClr val="accent3">
                <a:hueOff val="2032949"/>
                <a:satOff val="75000"/>
                <a:lumOff val="-11029"/>
                <a:alphaOff val="0"/>
                <a:satMod val="103000"/>
                <a:lumMod val="102000"/>
                <a:tint val="94000"/>
              </a:schemeClr>
            </a:gs>
            <a:gs pos="50000">
              <a:schemeClr val="accent3">
                <a:hueOff val="2032949"/>
                <a:satOff val="75000"/>
                <a:lumOff val="-11029"/>
                <a:alphaOff val="0"/>
                <a:satMod val="110000"/>
                <a:lumMod val="100000"/>
                <a:shade val="100000"/>
              </a:schemeClr>
            </a:gs>
            <a:gs pos="100000">
              <a:schemeClr val="accent3">
                <a:hueOff val="2032949"/>
                <a:satOff val="75000"/>
                <a:lumOff val="-1102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instrumentos  y metodologías para el aprovechamiento  de los residuos generados </a:t>
          </a:r>
          <a:endParaRPr lang="es-CO" sz="1100" kern="1200" dirty="0"/>
        </a:p>
      </dsp:txBody>
      <dsp:txXfrm>
        <a:off x="1764227" y="4107765"/>
        <a:ext cx="1407827" cy="1335637"/>
      </dsp:txXfrm>
    </dsp:sp>
    <dsp:sp modelId="{64FF8B95-2191-4423-9F5A-0EBC2C50A40E}">
      <dsp:nvSpPr>
        <dsp:cNvPr id="0" name=""/>
        <dsp:cNvSpPr/>
      </dsp:nvSpPr>
      <dsp:spPr>
        <a:xfrm rot="15126737">
          <a:off x="1862540" y="3230726"/>
          <a:ext cx="402186" cy="583119"/>
        </a:xfrm>
        <a:prstGeom prst="rightArrow">
          <a:avLst>
            <a:gd name="adj1" fmla="val 60000"/>
            <a:gd name="adj2" fmla="val 50000"/>
          </a:avLst>
        </a:prstGeom>
        <a:gradFill rotWithShape="0">
          <a:gsLst>
            <a:gs pos="0">
              <a:schemeClr val="accent3">
                <a:hueOff val="2032949"/>
                <a:satOff val="75000"/>
                <a:lumOff val="-11029"/>
                <a:alphaOff val="0"/>
                <a:satMod val="103000"/>
                <a:lumMod val="102000"/>
                <a:tint val="94000"/>
              </a:schemeClr>
            </a:gs>
            <a:gs pos="50000">
              <a:schemeClr val="accent3">
                <a:hueOff val="2032949"/>
                <a:satOff val="75000"/>
                <a:lumOff val="-11029"/>
                <a:alphaOff val="0"/>
                <a:satMod val="110000"/>
                <a:lumMod val="100000"/>
                <a:shade val="100000"/>
              </a:schemeClr>
            </a:gs>
            <a:gs pos="100000">
              <a:schemeClr val="accent3">
                <a:hueOff val="2032949"/>
                <a:satOff val="75000"/>
                <a:lumOff val="-1102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rot="10800000">
        <a:off x="1941398" y="3404762"/>
        <a:ext cx="281530" cy="349871"/>
      </dsp:txXfrm>
    </dsp:sp>
    <dsp:sp modelId="{DD6412CB-81F5-4DFF-A20F-D5C02A3E3971}">
      <dsp:nvSpPr>
        <dsp:cNvPr id="0" name=""/>
        <dsp:cNvSpPr/>
      </dsp:nvSpPr>
      <dsp:spPr>
        <a:xfrm>
          <a:off x="671366" y="1393717"/>
          <a:ext cx="1988999" cy="1792311"/>
        </a:xfrm>
        <a:prstGeom prst="ellipse">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t>se cuenta con registro de residuos generados por periodo de producción </a:t>
          </a:r>
          <a:endParaRPr lang="es-CO" sz="1400" kern="1200" dirty="0"/>
        </a:p>
      </dsp:txBody>
      <dsp:txXfrm>
        <a:off x="962648" y="1656195"/>
        <a:ext cx="1406435" cy="1267355"/>
      </dsp:txXfrm>
    </dsp:sp>
    <dsp:sp modelId="{5DF8CA62-6F9F-4C04-B6DA-FA9A90F0A24B}">
      <dsp:nvSpPr>
        <dsp:cNvPr id="0" name=""/>
        <dsp:cNvSpPr/>
      </dsp:nvSpPr>
      <dsp:spPr>
        <a:xfrm rot="19457797">
          <a:off x="2541829" y="1223267"/>
          <a:ext cx="404985" cy="583119"/>
        </a:xfrm>
        <a:prstGeom prst="rightArrow">
          <a:avLst>
            <a:gd name="adj1" fmla="val 60000"/>
            <a:gd name="adj2" fmla="val 50000"/>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s-CO" sz="700" kern="1200"/>
        </a:p>
      </dsp:txBody>
      <dsp:txXfrm>
        <a:off x="2553247" y="1375343"/>
        <a:ext cx="283490" cy="3498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6793C3-F65B-42D1-BFC3-A2355C654912}">
      <dsp:nvSpPr>
        <dsp:cNvPr id="0" name=""/>
        <dsp:cNvSpPr/>
      </dsp:nvSpPr>
      <dsp:spPr>
        <a:xfrm rot="10800000">
          <a:off x="1437220" y="113310"/>
          <a:ext cx="4470485" cy="1022105"/>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8916"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chemeClr val="bg1"/>
              </a:solidFill>
            </a:rPr>
            <a:t>Flujograma de proceso estableciendo la generación de subproductos –residuos en el proceso.</a:t>
          </a:r>
          <a:endParaRPr lang="es-CO" sz="1600" kern="1200" dirty="0">
            <a:solidFill>
              <a:srgbClr val="92D050"/>
            </a:solidFill>
          </a:endParaRPr>
        </a:p>
      </dsp:txBody>
      <dsp:txXfrm rot="10800000">
        <a:off x="1692746" y="113310"/>
        <a:ext cx="4214959" cy="1022105"/>
      </dsp:txXfrm>
    </dsp:sp>
    <dsp:sp modelId="{962A900B-0FC1-4681-8B9A-9071F847EAE7}">
      <dsp:nvSpPr>
        <dsp:cNvPr id="0" name=""/>
        <dsp:cNvSpPr/>
      </dsp:nvSpPr>
      <dsp:spPr>
        <a:xfrm>
          <a:off x="814828" y="1970"/>
          <a:ext cx="1244784" cy="124478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93D20A-A615-409C-8B5B-A589B90E1501}">
      <dsp:nvSpPr>
        <dsp:cNvPr id="0" name=""/>
        <dsp:cNvSpPr/>
      </dsp:nvSpPr>
      <dsp:spPr>
        <a:xfrm rot="10800000">
          <a:off x="1437220" y="1675232"/>
          <a:ext cx="4470485" cy="1130986"/>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8916" tIns="60960" rIns="113792" bIns="60960" numCol="1" spcCol="1270" anchor="ctr" anchorCtr="0">
          <a:noAutofit/>
        </a:bodyPr>
        <a:lstStyle/>
        <a:p>
          <a:pPr marL="0" lvl="0" indent="0" algn="ctr" defTabSz="711200">
            <a:lnSpc>
              <a:spcPct val="90000"/>
            </a:lnSpc>
            <a:spcBef>
              <a:spcPct val="0"/>
            </a:spcBef>
            <a:spcAft>
              <a:spcPct val="35000"/>
            </a:spcAft>
            <a:buNone/>
          </a:pPr>
          <a:r>
            <a:rPr lang="es-ES" sz="1600" i="1" kern="1200" dirty="0">
              <a:solidFill>
                <a:schemeClr val="bg1"/>
              </a:solidFill>
            </a:rPr>
            <a:t>Identificación de subproductos y residuos generados en las etapas de procesamiento. Aprovechables y No aprovechables </a:t>
          </a:r>
          <a:endParaRPr lang="es-CO" sz="1600" i="1" kern="1200" dirty="0">
            <a:solidFill>
              <a:schemeClr val="bg1"/>
            </a:solidFill>
          </a:endParaRPr>
        </a:p>
      </dsp:txBody>
      <dsp:txXfrm rot="10800000">
        <a:off x="1719966" y="1675232"/>
        <a:ext cx="4187739" cy="1130986"/>
      </dsp:txXfrm>
    </dsp:sp>
    <dsp:sp modelId="{C8FB3B90-37E9-4E46-9125-FCDC222D8B47}">
      <dsp:nvSpPr>
        <dsp:cNvPr id="0" name=""/>
        <dsp:cNvSpPr/>
      </dsp:nvSpPr>
      <dsp:spPr>
        <a:xfrm>
          <a:off x="814828" y="1618333"/>
          <a:ext cx="1244784" cy="1244784"/>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7000" b="-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18795F-BE55-4C9D-924C-F1CCACC9637F}">
      <dsp:nvSpPr>
        <dsp:cNvPr id="0" name=""/>
        <dsp:cNvSpPr/>
      </dsp:nvSpPr>
      <dsp:spPr>
        <a:xfrm rot="10800000">
          <a:off x="1437220" y="3234695"/>
          <a:ext cx="4470485" cy="1244784"/>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8916" tIns="60960" rIns="113792" bIns="60960" numCol="1" spcCol="1270" anchor="ctr" anchorCtr="0">
          <a:noAutofit/>
        </a:bodyPr>
        <a:lstStyle/>
        <a:p>
          <a:pPr marL="0" lvl="0" indent="0" algn="ctr" defTabSz="711200">
            <a:lnSpc>
              <a:spcPct val="90000"/>
            </a:lnSpc>
            <a:spcBef>
              <a:spcPct val="0"/>
            </a:spcBef>
            <a:spcAft>
              <a:spcPct val="35000"/>
            </a:spcAft>
            <a:buNone/>
          </a:pPr>
          <a:r>
            <a:rPr lang="es-CO" sz="1600" b="0" kern="1200" dirty="0"/>
            <a:t>Recuperación de metales en los procesos de refinación de oro . (recuperación de cobre, y plata)</a:t>
          </a:r>
          <a:endParaRPr lang="es-CO" sz="1600" kern="1200" dirty="0">
            <a:solidFill>
              <a:srgbClr val="92D050"/>
            </a:solidFill>
          </a:endParaRPr>
        </a:p>
      </dsp:txBody>
      <dsp:txXfrm rot="10800000">
        <a:off x="1748416" y="3234695"/>
        <a:ext cx="4159289" cy="1244784"/>
      </dsp:txXfrm>
    </dsp:sp>
    <dsp:sp modelId="{0F0BC3F7-DC3E-42DC-B47B-DC5B7D98801A}">
      <dsp:nvSpPr>
        <dsp:cNvPr id="0" name=""/>
        <dsp:cNvSpPr/>
      </dsp:nvSpPr>
      <dsp:spPr>
        <a:xfrm>
          <a:off x="814828" y="3234695"/>
          <a:ext cx="1244784" cy="1244784"/>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51000" r="-5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8D18C2-9B74-4E61-B5F4-C6C3B98D3D3A}">
      <dsp:nvSpPr>
        <dsp:cNvPr id="0" name=""/>
        <dsp:cNvSpPr/>
      </dsp:nvSpPr>
      <dsp:spPr>
        <a:xfrm rot="10800000">
          <a:off x="1613648" y="4939076"/>
          <a:ext cx="4235248" cy="1068747"/>
        </a:xfrm>
        <a:prstGeom prst="homePlat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8916" tIns="53340" rIns="99568" bIns="53340" numCol="1" spcCol="1270" anchor="ctr" anchorCtr="0">
          <a:noAutofit/>
        </a:bodyPr>
        <a:lstStyle/>
        <a:p>
          <a:pPr marL="0" lvl="0" indent="0" algn="ctr" defTabSz="622300" rtl="0">
            <a:lnSpc>
              <a:spcPct val="90000"/>
            </a:lnSpc>
            <a:spcBef>
              <a:spcPct val="0"/>
            </a:spcBef>
            <a:spcAft>
              <a:spcPct val="35000"/>
            </a:spcAft>
            <a:buNone/>
          </a:pPr>
          <a:r>
            <a:rPr lang="es-ES" sz="1400" b="0" kern="1200" dirty="0"/>
            <a:t>Proceso de Neutralización de soluciones generadas en los procesos de Cianuración</a:t>
          </a:r>
          <a:r>
            <a:rPr lang="es-ES" sz="1400" b="0" kern="1200" dirty="0">
              <a:solidFill>
                <a:srgbClr val="92D050"/>
              </a:solidFill>
              <a:latin typeface="Aptos Display" panose="02110004020202020204"/>
            </a:rPr>
            <a:t>, refinación y fundicion. </a:t>
          </a:r>
          <a:endParaRPr lang="es-CO" sz="1400" kern="1200" dirty="0">
            <a:solidFill>
              <a:srgbClr val="92D050"/>
            </a:solidFill>
            <a:latin typeface="Aptos" panose="02110004020202020204"/>
            <a:ea typeface="+mn-ea"/>
            <a:cs typeface="+mn-cs"/>
          </a:endParaRPr>
        </a:p>
      </dsp:txBody>
      <dsp:txXfrm rot="10800000">
        <a:off x="1880835" y="4939076"/>
        <a:ext cx="3968061" cy="1068747"/>
      </dsp:txXfrm>
    </dsp:sp>
    <dsp:sp modelId="{DE50866B-E60F-4291-AB68-49D1EE240584}">
      <dsp:nvSpPr>
        <dsp:cNvPr id="0" name=""/>
        <dsp:cNvSpPr/>
      </dsp:nvSpPr>
      <dsp:spPr>
        <a:xfrm>
          <a:off x="873637" y="4851058"/>
          <a:ext cx="1244784" cy="1244784"/>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7000" b="-17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DFAEE-2EC1-4579-9619-69905B85FD0D}" type="datetimeFigureOut">
              <a:rPr lang="es-CO" smtClean="0"/>
              <a:t>21/01/2025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6BE22F-F688-4169-8688-FD06B84A669C}" type="slidenum">
              <a:rPr lang="es-CO" smtClean="0"/>
              <a:t>‹N°›</a:t>
            </a:fld>
            <a:endParaRPr lang="es-CO"/>
          </a:p>
        </p:txBody>
      </p:sp>
    </p:spTree>
    <p:extLst>
      <p:ext uri="{BB962C8B-B14F-4D97-AF65-F5344CB8AC3E}">
        <p14:creationId xmlns:p14="http://schemas.microsoft.com/office/powerpoint/2010/main" val="3110652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1ef4f55b39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1ef4f55b39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1ef4f55b39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1ef4f55b39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1ef4fcb05f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1ef4fcb05f3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ef4fcb05f3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ef4fcb05f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ef4fcb05f3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ef4fcb05f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4779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ef4fcb05f3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ef4fcb05f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5426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Para </a:t>
            </a:r>
            <a:r>
              <a:rPr lang="en-GB" dirty="0" err="1"/>
              <a:t>inscribirse</a:t>
            </a:r>
            <a:r>
              <a:rPr lang="en-GB" dirty="0"/>
              <a:t> a </a:t>
            </a:r>
            <a:r>
              <a:rPr lang="en-GB" dirty="0" err="1"/>
              <a:t>más</a:t>
            </a:r>
            <a:r>
              <a:rPr lang="en-GB" dirty="0"/>
              <a:t> </a:t>
            </a:r>
            <a:r>
              <a:rPr lang="en-GB" dirty="0" err="1"/>
              <a:t>cursos</a:t>
            </a:r>
            <a:r>
              <a:rPr lang="en-GB" dirty="0"/>
              <a:t> es </a:t>
            </a:r>
            <a:r>
              <a:rPr lang="en-GB" dirty="0" err="1"/>
              <a:t>aquí</a:t>
            </a:r>
            <a:r>
              <a:rPr lang="en-GB" dirty="0"/>
              <a:t>: https://docs.google.com/forms/d/e/1FAIpQLSciGiQMPWm784_ZInRxqeH9kTtJ_7mvZuEsyYtZqsKvPOVEwg/viewform</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6E9EAD-78C9-49AB-B443-2A0AF6F5CEFD}"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85249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ef52079ca9_5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ef52079ca9_5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BDC192-7CD9-59F9-0BA3-C6521626B44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DCF128F-55E3-4BFB-774F-F712EAE099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1AE4C818-79A2-8A3F-4063-9CF01430B412}"/>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2E0F1E14-E302-5DD0-2714-4684D0DB79D9}"/>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D89EC64-5A65-9669-67DA-E52D009DF83D}"/>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2410273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914D89-6A6D-A567-0069-FC9A8255290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0779D4A-8DB2-FBEB-D637-E6A9E9C0410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B097B89-F744-CF39-24A0-702B4433FF32}"/>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C13FBF43-C52B-69D7-2B7E-16C70F5C776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B4FD70A-A321-7F77-5ECA-EECF4B4B192E}"/>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3538758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67CD692-10E4-561F-4357-3EC0E699B1E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D696C080-0E36-82C8-6F8F-14899E959B7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F253F6A-64F6-4F04-8247-CAD063D94B73}"/>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21CAD8CB-7BC6-460E-FBBC-229A6C2A345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9AB099F-105B-4E10-4BF3-BFC9B06FE1BB}"/>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179988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0"/>
              </a:spcBef>
              <a:spcAft>
                <a:spcPts val="0"/>
              </a:spcAft>
              <a:buSzPts val="1400"/>
              <a:buChar char="○"/>
              <a:defRPr/>
            </a:lvl2pPr>
            <a:lvl3pPr marL="1828754" lvl="2" indent="-423323" algn="l">
              <a:lnSpc>
                <a:spcPct val="115000"/>
              </a:lnSpc>
              <a:spcBef>
                <a:spcPts val="0"/>
              </a:spcBef>
              <a:spcAft>
                <a:spcPts val="0"/>
              </a:spcAft>
              <a:buSzPts val="1400"/>
              <a:buChar char="■"/>
              <a:defRPr/>
            </a:lvl3pPr>
            <a:lvl4pPr marL="2438339" lvl="3" indent="-423323" algn="l">
              <a:lnSpc>
                <a:spcPct val="115000"/>
              </a:lnSpc>
              <a:spcBef>
                <a:spcPts val="0"/>
              </a:spcBef>
              <a:spcAft>
                <a:spcPts val="0"/>
              </a:spcAft>
              <a:buSzPts val="1400"/>
              <a:buChar char="●"/>
              <a:defRPr/>
            </a:lvl4pPr>
            <a:lvl5pPr marL="3047924" lvl="4" indent="-423323" algn="l">
              <a:lnSpc>
                <a:spcPct val="115000"/>
              </a:lnSpc>
              <a:spcBef>
                <a:spcPts val="0"/>
              </a:spcBef>
              <a:spcAft>
                <a:spcPts val="0"/>
              </a:spcAft>
              <a:buSzPts val="1400"/>
              <a:buChar char="○"/>
              <a:defRPr/>
            </a:lvl5pPr>
            <a:lvl6pPr marL="3657509" lvl="5" indent="-423323" algn="l">
              <a:lnSpc>
                <a:spcPct val="115000"/>
              </a:lnSpc>
              <a:spcBef>
                <a:spcPts val="0"/>
              </a:spcBef>
              <a:spcAft>
                <a:spcPts val="0"/>
              </a:spcAft>
              <a:buSzPts val="1400"/>
              <a:buChar char="■"/>
              <a:defRPr/>
            </a:lvl6pPr>
            <a:lvl7pPr marL="4267093" lvl="6" indent="-423323" algn="l">
              <a:lnSpc>
                <a:spcPct val="115000"/>
              </a:lnSpc>
              <a:spcBef>
                <a:spcPts val="0"/>
              </a:spcBef>
              <a:spcAft>
                <a:spcPts val="0"/>
              </a:spcAft>
              <a:buSzPts val="1400"/>
              <a:buChar char="●"/>
              <a:defRPr/>
            </a:lvl7pPr>
            <a:lvl8pPr marL="4876678" lvl="7" indent="-423323" algn="l">
              <a:lnSpc>
                <a:spcPct val="115000"/>
              </a:lnSpc>
              <a:spcBef>
                <a:spcPts val="0"/>
              </a:spcBef>
              <a:spcAft>
                <a:spcPts val="0"/>
              </a:spcAft>
              <a:buSzPts val="1400"/>
              <a:buChar char="○"/>
              <a:defRPr/>
            </a:lvl8pPr>
            <a:lvl9pPr marL="5486263" lvl="8" indent="-423323" algn="l">
              <a:lnSpc>
                <a:spcPct val="115000"/>
              </a:lnSpc>
              <a:spcBef>
                <a:spcPts val="0"/>
              </a:spcBef>
              <a:spcAft>
                <a:spcPts val="0"/>
              </a:spcAft>
              <a:buSzPts val="1400"/>
              <a:buChar char="■"/>
              <a:defRPr/>
            </a:lvl9pPr>
          </a:lstStyle>
          <a:p>
            <a:endParaRPr/>
          </a:p>
        </p:txBody>
      </p:sp>
      <p:sp>
        <p:nvSpPr>
          <p:cNvPr id="16" name="Google Shape;16;p3"/>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s-419" smtClean="0"/>
              <a:pPr/>
              <a:t>‹N°›</a:t>
            </a:fld>
            <a:endParaRPr lang="es-419"/>
          </a:p>
        </p:txBody>
      </p:sp>
    </p:spTree>
    <p:extLst>
      <p:ext uri="{BB962C8B-B14F-4D97-AF65-F5344CB8AC3E}">
        <p14:creationId xmlns:p14="http://schemas.microsoft.com/office/powerpoint/2010/main" val="1053940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7389417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790069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651938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6829535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2264657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40147831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4285177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A670A3-BF52-C58F-4FF1-52054BC2D8A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6CE341BB-BAC8-D1FD-7295-1E9CFC55647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1500F7E-C036-8192-01EB-97FD1D861E34}"/>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E478C2B9-CC14-F4D4-BC27-3CE6884805F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3D7DBF-859B-F66F-BC44-A3032AFCB5E2}"/>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609506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8152165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9247721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39173251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1924512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5DB2DB-1317-E295-6FA2-2AE8DF13BE9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58E7499-DD2A-0F89-5766-6856CDDC6C9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628090D5-9C02-0DB8-CA51-5D365A72C540}"/>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F40EEF47-EA55-35A4-BEE1-62CE543EAD8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3990BC-FCE4-4948-0559-1297F83A9023}"/>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1045180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A8B601-65C2-576E-AFC4-3EB5181808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34622C1E-DBBC-9CE8-7BAA-A731A47D2F7A}"/>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67DD5C46-FE4B-3207-E303-DB4F03D59AE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82E77D4-D87E-73CF-BE31-0D756A63F969}"/>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6" name="Marcador de pie de página 5">
            <a:extLst>
              <a:ext uri="{FF2B5EF4-FFF2-40B4-BE49-F238E27FC236}">
                <a16:creationId xmlns:a16="http://schemas.microsoft.com/office/drawing/2014/main" id="{6AB9147E-2BA6-F77D-D75C-C7C7FE042CE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0A6B312-7114-50F2-C2FD-5C6009785D06}"/>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1034175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01CED4-09E9-FBB6-87E1-280DDA4D6DC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32840872-F4A2-D0A7-8A3C-6294F5A362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C3AE8B4-F814-C8F2-C75E-94E6730E8AE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CD32B62-B829-EE99-FEFB-AA50D7CC07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0EE822B-48BF-964B-61BE-D6B88D65B66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6367E7A7-8D0F-4ECF-CABA-D66B6E0268AE}"/>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8" name="Marcador de pie de página 7">
            <a:extLst>
              <a:ext uri="{FF2B5EF4-FFF2-40B4-BE49-F238E27FC236}">
                <a16:creationId xmlns:a16="http://schemas.microsoft.com/office/drawing/2014/main" id="{35472CDA-6BD9-0B62-C2E1-03F77112B952}"/>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5DB6D64-1562-551B-36B5-65711A735C9F}"/>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2588617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784117-5815-4E28-CB17-2D6BED40CE6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F4862D17-CE0C-50DE-BF50-FCC983B16914}"/>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4" name="Marcador de pie de página 3">
            <a:extLst>
              <a:ext uri="{FF2B5EF4-FFF2-40B4-BE49-F238E27FC236}">
                <a16:creationId xmlns:a16="http://schemas.microsoft.com/office/drawing/2014/main" id="{2EA44EF6-510E-6C64-D125-19FFCA6FC38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580FAB1-8DCC-80F3-82C0-13DFCC098025}"/>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3766620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8DD9ACE-6A9E-B235-CF44-D26A319D028E}"/>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3" name="Marcador de pie de página 2">
            <a:extLst>
              <a:ext uri="{FF2B5EF4-FFF2-40B4-BE49-F238E27FC236}">
                <a16:creationId xmlns:a16="http://schemas.microsoft.com/office/drawing/2014/main" id="{000A3166-5936-E1EE-24BF-5310EA7D96C4}"/>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0C994AF9-A575-BEDA-D335-7A11DDAC136E}"/>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4175118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355BFD-1ADC-7FF9-090E-4C4F2E3863F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2419FE5-31CB-092A-EF04-C42849EB6E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C47D9A9-EB10-0A8D-5111-C031F1FD57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E8A4063-80C2-1332-039A-3349418D8345}"/>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6" name="Marcador de pie de página 5">
            <a:extLst>
              <a:ext uri="{FF2B5EF4-FFF2-40B4-BE49-F238E27FC236}">
                <a16:creationId xmlns:a16="http://schemas.microsoft.com/office/drawing/2014/main" id="{89150D93-90C9-FEDC-FBE4-08D11F8A300C}"/>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F8140FF-4370-81C9-7039-9466724D2846}"/>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1918962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79D75B-747F-63D8-D6D0-838A9E9B5E0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A6E9D5C6-64A7-C39D-1EB1-B8A5FB256B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2A34269E-D349-DE27-41FC-533D6DEEC4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01C5C60-CA6C-4557-B96D-13C281882519}"/>
              </a:ext>
            </a:extLst>
          </p:cNvPr>
          <p:cNvSpPr>
            <a:spLocks noGrp="1"/>
          </p:cNvSpPr>
          <p:nvPr>
            <p:ph type="dt" sz="half" idx="10"/>
          </p:nvPr>
        </p:nvSpPr>
        <p:spPr/>
        <p:txBody>
          <a:bodyPr/>
          <a:lstStyle/>
          <a:p>
            <a:fld id="{31493A53-0E59-4024-ADE1-8EEE758D0FDC}" type="datetimeFigureOut">
              <a:rPr lang="es-CO" smtClean="0"/>
              <a:t>21/01/2025</a:t>
            </a:fld>
            <a:endParaRPr lang="es-CO"/>
          </a:p>
        </p:txBody>
      </p:sp>
      <p:sp>
        <p:nvSpPr>
          <p:cNvPr id="6" name="Marcador de pie de página 5">
            <a:extLst>
              <a:ext uri="{FF2B5EF4-FFF2-40B4-BE49-F238E27FC236}">
                <a16:creationId xmlns:a16="http://schemas.microsoft.com/office/drawing/2014/main" id="{468B07E0-A442-BF8A-6C76-FEAB2C43F81C}"/>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29EF321D-59C2-AEEA-8D6C-C5642A8C0501}"/>
              </a:ext>
            </a:extLst>
          </p:cNvPr>
          <p:cNvSpPr>
            <a:spLocks noGrp="1"/>
          </p:cNvSpPr>
          <p:nvPr>
            <p:ph type="sldNum" sz="quarter" idx="12"/>
          </p:nvPr>
        </p:nvSpPr>
        <p:spPr/>
        <p:txBody>
          <a:bodyPr/>
          <a:lstStyle/>
          <a:p>
            <a:fld id="{347105B7-D021-4E7A-AAA1-1C4E2E3EEF54}" type="slidenum">
              <a:rPr lang="es-CO" smtClean="0"/>
              <a:t>‹N°›</a:t>
            </a:fld>
            <a:endParaRPr lang="es-CO"/>
          </a:p>
        </p:txBody>
      </p:sp>
    </p:spTree>
    <p:extLst>
      <p:ext uri="{BB962C8B-B14F-4D97-AF65-F5344CB8AC3E}">
        <p14:creationId xmlns:p14="http://schemas.microsoft.com/office/powerpoint/2010/main" val="2178699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956B505-D84A-ABEB-5919-F2718FEE4C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B0E4344-13E9-60AC-B098-E40F32FE01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EDBB579-1A6D-B293-C941-970E7570AB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493A53-0E59-4024-ADE1-8EEE758D0FDC}" type="datetimeFigureOut">
              <a:rPr lang="es-CO" smtClean="0"/>
              <a:t>21/01/2025</a:t>
            </a:fld>
            <a:endParaRPr lang="es-CO"/>
          </a:p>
        </p:txBody>
      </p:sp>
      <p:sp>
        <p:nvSpPr>
          <p:cNvPr id="5" name="Marcador de pie de página 4">
            <a:extLst>
              <a:ext uri="{FF2B5EF4-FFF2-40B4-BE49-F238E27FC236}">
                <a16:creationId xmlns:a16="http://schemas.microsoft.com/office/drawing/2014/main" id="{01D4C21F-B89D-66E0-6C21-34EA3A4DDF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632766C1-03E7-B69B-1C0C-2BF98662E8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7105B7-D021-4E7A-AAA1-1C4E2E3EEF54}" type="slidenum">
              <a:rPr lang="es-CO" smtClean="0"/>
              <a:t>‹N°›</a:t>
            </a:fld>
            <a:endParaRPr lang="es-CO"/>
          </a:p>
        </p:txBody>
      </p:sp>
    </p:spTree>
    <p:extLst>
      <p:ext uri="{BB962C8B-B14F-4D97-AF65-F5344CB8AC3E}">
        <p14:creationId xmlns:p14="http://schemas.microsoft.com/office/powerpoint/2010/main" val="4259409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1/21/2025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‹N°›</a:t>
            </a:fld>
            <a:endParaRPr lang="en-US"/>
          </a:p>
        </p:txBody>
      </p:sp>
    </p:spTree>
    <p:extLst>
      <p:ext uri="{BB962C8B-B14F-4D97-AF65-F5344CB8AC3E}">
        <p14:creationId xmlns:p14="http://schemas.microsoft.com/office/powerpoint/2010/main" val="219250005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6.png"/><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6.png"/><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3" Type="http://schemas.openxmlformats.org/officeDocument/2006/relationships/hyperlink" Target="mailto:arm@responsiblemines.org" TargetMode="External"/><Relationship Id="rId2" Type="http://schemas.openxmlformats.org/officeDocument/2006/relationships/image" Target="../media/image3.png"/><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hyperlink" Target="https://docs.google.com/forms/d/e/1FAIpQLSciGiQMPWm784_ZInRxqeH9kTtJ_7mvZuEsyYtZqsKvPOVEwg/viewform" TargetMode="External"/><Relationship Id="rId3" Type="http://schemas.openxmlformats.org/officeDocument/2006/relationships/image" Target="../media/image36.png"/><Relationship Id="rId7"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hyperlink" Target="https://www.responsiblemines.org/centro-de-formacion/" TargetMode="External"/><Relationship Id="rId5" Type="http://schemas.openxmlformats.org/officeDocument/2006/relationships/image" Target="../media/image7.sv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15483"/>
            <a:ext cx="12238765" cy="6888968"/>
          </a:xfrm>
          <a:prstGeom prst="rect">
            <a:avLst/>
          </a:prstGeom>
          <a:noFill/>
          <a:ln>
            <a:noFill/>
          </a:ln>
        </p:spPr>
      </p:pic>
      <p:sp>
        <p:nvSpPr>
          <p:cNvPr id="55" name="Google Shape;55;p13"/>
          <p:cNvSpPr txBox="1"/>
          <p:nvPr/>
        </p:nvSpPr>
        <p:spPr>
          <a:xfrm>
            <a:off x="1750600" y="3615267"/>
            <a:ext cx="8534400" cy="2600000"/>
          </a:xfrm>
          <a:prstGeom prst="rect">
            <a:avLst/>
          </a:prstGeom>
          <a:noFill/>
          <a:ln>
            <a:noFill/>
          </a:ln>
        </p:spPr>
        <p:txBody>
          <a:bodyPr spcFirstLastPara="1" wrap="square" lIns="121900" tIns="121900" rIns="121900" bIns="121900" anchor="t" anchorCtr="0">
            <a:noAutofit/>
          </a:bodyPr>
          <a:lstStyle/>
          <a:p>
            <a:pPr algn="ctr"/>
            <a:r>
              <a:rPr lang="es-419" sz="4800" b="1" dirty="0">
                <a:solidFill>
                  <a:schemeClr val="lt1"/>
                </a:solidFill>
                <a:latin typeface="Open Sans"/>
                <a:ea typeface="Open Sans"/>
                <a:cs typeface="Open Sans"/>
                <a:sym typeface="Open Sans"/>
              </a:rPr>
              <a:t>USO DE SUSTANCIAS QUÍMICAS </a:t>
            </a:r>
          </a:p>
        </p:txBody>
      </p:sp>
      <p:pic>
        <p:nvPicPr>
          <p:cNvPr id="56" name="Google Shape;56;p13"/>
          <p:cNvPicPr preferRelativeResize="0"/>
          <p:nvPr/>
        </p:nvPicPr>
        <p:blipFill>
          <a:blip r:embed="rId4">
            <a:alphaModFix/>
          </a:blip>
          <a:stretch>
            <a:fillRect/>
          </a:stretch>
        </p:blipFill>
        <p:spPr>
          <a:xfrm>
            <a:off x="1878333" y="1348134"/>
            <a:ext cx="8278931" cy="268013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12E87A-4917-8DFD-A011-9B6FBE71317B}"/>
              </a:ext>
            </a:extLst>
          </p:cNvPr>
          <p:cNvSpPr>
            <a:spLocks noGrp="1"/>
          </p:cNvSpPr>
          <p:nvPr>
            <p:ph type="title"/>
          </p:nvPr>
        </p:nvSpPr>
        <p:spPr/>
        <p:txBody>
          <a:bodyPr>
            <a:normAutofit fontScale="90000"/>
          </a:bodyPr>
          <a:lstStyle/>
          <a:p>
            <a:r>
              <a:rPr lang="es-ES" b="1" dirty="0">
                <a:solidFill>
                  <a:schemeClr val="accent5"/>
                </a:solidFill>
                <a:latin typeface="Open Sans"/>
                <a:ea typeface="Open Sans"/>
                <a:cs typeface="Open Sans"/>
              </a:rPr>
              <a:t>MITIGAR </a:t>
            </a:r>
            <a:endParaRPr lang="es-CO" dirty="0"/>
          </a:p>
        </p:txBody>
      </p:sp>
      <p:sp>
        <p:nvSpPr>
          <p:cNvPr id="3" name="Marcador de texto 2">
            <a:extLst>
              <a:ext uri="{FF2B5EF4-FFF2-40B4-BE49-F238E27FC236}">
                <a16:creationId xmlns:a16="http://schemas.microsoft.com/office/drawing/2014/main" id="{BFEF6EE0-38A4-A794-99A4-9411EFC975B4}"/>
              </a:ext>
            </a:extLst>
          </p:cNvPr>
          <p:cNvSpPr>
            <a:spLocks noGrp="1"/>
          </p:cNvSpPr>
          <p:nvPr>
            <p:ph type="body" idx="1"/>
          </p:nvPr>
        </p:nvSpPr>
        <p:spPr>
          <a:xfrm>
            <a:off x="121818" y="1356967"/>
            <a:ext cx="8236313" cy="4907667"/>
          </a:xfrm>
        </p:spPr>
        <p:txBody>
          <a:bodyPr>
            <a:normAutofit/>
          </a:bodyPr>
          <a:lstStyle/>
          <a:p>
            <a:pPr marL="152396" indent="0" algn="just">
              <a:buNone/>
            </a:pPr>
            <a:endParaRPr lang="es-ES" dirty="0"/>
          </a:p>
          <a:p>
            <a:pPr marL="152396" indent="0" algn="just">
              <a:buNone/>
            </a:pPr>
            <a:endParaRPr lang="es-ES" dirty="0"/>
          </a:p>
          <a:p>
            <a:pPr marL="152396" indent="0" algn="just">
              <a:buNone/>
            </a:pPr>
            <a:endParaRPr lang="es-ES" dirty="0"/>
          </a:p>
          <a:p>
            <a:pPr marL="152396" indent="0" algn="just">
              <a:buNone/>
            </a:pPr>
            <a:endParaRPr lang="es-ES" dirty="0"/>
          </a:p>
        </p:txBody>
      </p:sp>
      <p:pic>
        <p:nvPicPr>
          <p:cNvPr id="2050" name="Picture 2" descr="mitigar el icono del concepto de riesgo. paso de gestión de ...">
            <a:extLst>
              <a:ext uri="{FF2B5EF4-FFF2-40B4-BE49-F238E27FC236}">
                <a16:creationId xmlns:a16="http://schemas.microsoft.com/office/drawing/2014/main" id="{C52212F9-16CF-7837-158F-4D2D1B99FE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335" r="14446" b="37355"/>
          <a:stretch/>
        </p:blipFill>
        <p:spPr bwMode="auto">
          <a:xfrm>
            <a:off x="9349518" y="1439626"/>
            <a:ext cx="2378911" cy="2061004"/>
          </a:xfrm>
          <a:prstGeom prst="rect">
            <a:avLst/>
          </a:prstGeom>
          <a:noFill/>
          <a:extLst>
            <a:ext uri="{909E8E84-426E-40DD-AFC4-6F175D3DCCD1}">
              <a14:hiddenFill xmlns:a14="http://schemas.microsoft.com/office/drawing/2010/main">
                <a:solidFill>
                  <a:srgbClr val="FFFFFF"/>
                </a:solidFill>
              </a14:hiddenFill>
            </a:ext>
          </a:extLst>
        </p:spPr>
      </p:pic>
      <p:sp>
        <p:nvSpPr>
          <p:cNvPr id="4" name="Marcador de texto 2">
            <a:extLst>
              <a:ext uri="{FF2B5EF4-FFF2-40B4-BE49-F238E27FC236}">
                <a16:creationId xmlns:a16="http://schemas.microsoft.com/office/drawing/2014/main" id="{A87EE0E9-AB41-520E-076F-307BCD43D2E5}"/>
              </a:ext>
            </a:extLst>
          </p:cNvPr>
          <p:cNvSpPr txBox="1">
            <a:spLocks/>
          </p:cNvSpPr>
          <p:nvPr/>
        </p:nvSpPr>
        <p:spPr>
          <a:xfrm>
            <a:off x="313195" y="1709433"/>
            <a:ext cx="8236313" cy="4555200"/>
          </a:xfrm>
          <a:prstGeom prst="rect">
            <a:avLst/>
          </a:prstGeom>
          <a:noFill/>
          <a:ln>
            <a:noFill/>
          </a:ln>
        </p:spPr>
        <p:txBody>
          <a:bodyPr spcFirstLastPara="1" vert="horz" wrap="square" lIns="91425" tIns="91425" rIns="91425" bIns="91425" rtlCol="0" anchor="t" anchorCtr="0">
            <a:normAutofit fontScale="77500" lnSpcReduction="20000"/>
          </a:bodyPr>
          <a:lstStyle>
            <a:lvl1pPr marL="609585" lvl="0" indent="-457189" algn="l" defTabSz="914400" rtl="0" eaLnBrk="1" latinLnBrk="0" hangingPunct="1">
              <a:lnSpc>
                <a:spcPct val="115000"/>
              </a:lnSpc>
              <a:spcBef>
                <a:spcPts val="0"/>
              </a:spcBef>
              <a:spcAft>
                <a:spcPts val="0"/>
              </a:spcAft>
              <a:buSzPts val="1800"/>
              <a:buFont typeface="Arial" panose="020B0604020202020204" pitchFamily="34" charset="0"/>
              <a:buChar char="●"/>
              <a:defRPr sz="2800" kern="1200">
                <a:solidFill>
                  <a:schemeClr val="tx1"/>
                </a:solidFill>
                <a:latin typeface="+mn-lt"/>
                <a:ea typeface="+mn-ea"/>
                <a:cs typeface="+mn-cs"/>
              </a:defRPr>
            </a:lvl1pPr>
            <a:lvl2pPr marL="1219170" lvl="1" indent="-423323" algn="l" defTabSz="914400" rtl="0" eaLnBrk="1" latinLnBrk="0" hangingPunct="1">
              <a:lnSpc>
                <a:spcPct val="115000"/>
              </a:lnSpc>
              <a:spcBef>
                <a:spcPts val="0"/>
              </a:spcBef>
              <a:spcAft>
                <a:spcPts val="0"/>
              </a:spcAft>
              <a:buSzPts val="1400"/>
              <a:buFont typeface="Arial" panose="020B0604020202020204" pitchFamily="34" charset="0"/>
              <a:buChar char="○"/>
              <a:defRPr sz="2400" kern="1200">
                <a:solidFill>
                  <a:schemeClr val="tx1"/>
                </a:solidFill>
                <a:latin typeface="+mn-lt"/>
                <a:ea typeface="+mn-ea"/>
                <a:cs typeface="+mn-cs"/>
              </a:defRPr>
            </a:lvl2pPr>
            <a:lvl3pPr marL="1828754" lvl="2" indent="-423323" algn="l" defTabSz="914400" rtl="0" eaLnBrk="1" latinLnBrk="0" hangingPunct="1">
              <a:lnSpc>
                <a:spcPct val="115000"/>
              </a:lnSpc>
              <a:spcBef>
                <a:spcPts val="0"/>
              </a:spcBef>
              <a:spcAft>
                <a:spcPts val="0"/>
              </a:spcAft>
              <a:buSzPts val="1400"/>
              <a:buFont typeface="Arial" panose="020B0604020202020204" pitchFamily="34" charset="0"/>
              <a:buChar char="■"/>
              <a:defRPr sz="2000" kern="1200">
                <a:solidFill>
                  <a:schemeClr val="tx1"/>
                </a:solidFill>
                <a:latin typeface="+mn-lt"/>
                <a:ea typeface="+mn-ea"/>
                <a:cs typeface="+mn-cs"/>
              </a:defRPr>
            </a:lvl3pPr>
            <a:lvl4pPr marL="2438339" lvl="3"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4pPr>
            <a:lvl5pPr marL="3047924" lvl="4"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5pPr>
            <a:lvl6pPr marL="3657509" lvl="5"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6pPr>
            <a:lvl7pPr marL="4267093" lvl="6"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7pPr>
            <a:lvl8pPr marL="4876678" lvl="7"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8pPr>
            <a:lvl9pPr marL="5486263" lvl="8"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9pPr>
          </a:lstStyle>
          <a:p>
            <a:pPr marL="152396" indent="0" algn="just">
              <a:buFont typeface="Arial" panose="020B0604020202020204" pitchFamily="34" charset="0"/>
              <a:buNone/>
            </a:pPr>
            <a:r>
              <a:rPr lang="es-ES" b="0" i="0" u="none" strike="noStrike" dirty="0">
                <a:solidFill>
                  <a:srgbClr val="3B3838"/>
                </a:solidFill>
                <a:effectLst/>
                <a:highlight>
                  <a:srgbClr val="F5F5F5"/>
                </a:highlight>
                <a:latin typeface="Aptos Narrow" panose="020B0004020202020204" pitchFamily="34" charset="0"/>
              </a:rPr>
              <a:t>Una vez identificadas las situaciones técnicas y productivas de la Organización Minera, se establecen acciones de acompañamiento, capacitación y optimización de procesos. Estas acciones incluyen la aplicación de metodologías a nivel operativo, evaluación de procesos en términos de rendimiento, consumo y eficiencia. A nivel ambiental, se enfoca en la prevención de afectaciones mediante la gestión adecuada de residuos y sustancias químicas. En cuanto a la salud de las personas, se implementan protocolos de operación, procesos de prevención y formación sobre los riesgos asociados a la manipulación de sustancias. Basándose en esta información, se desarrollan actividades dirigidas a optimizar la producción, reducir las afectaciones ambientales y eliminar los procesos nocivos para la salud y el ambiente.</a:t>
            </a:r>
            <a:endParaRPr lang="es-ES" sz="4000" dirty="0"/>
          </a:p>
        </p:txBody>
      </p:sp>
      <p:pic>
        <p:nvPicPr>
          <p:cNvPr id="7170" name="Picture 2" descr="Equipo de Protección Personal | Casafe">
            <a:extLst>
              <a:ext uri="{FF2B5EF4-FFF2-40B4-BE49-F238E27FC236}">
                <a16:creationId xmlns:a16="http://schemas.microsoft.com/office/drawing/2014/main" id="{3ADA072F-DEE9-53E7-1419-8667820837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929" r="50660"/>
          <a:stretch/>
        </p:blipFill>
        <p:spPr bwMode="auto">
          <a:xfrm>
            <a:off x="9349518" y="3583290"/>
            <a:ext cx="2301708" cy="2496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431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133,927 imágenes, fotos de stock, objetos en 3D y vectores sobre  Administración de la producción | Shutterstock">
            <a:extLst>
              <a:ext uri="{FF2B5EF4-FFF2-40B4-BE49-F238E27FC236}">
                <a16:creationId xmlns:a16="http://schemas.microsoft.com/office/drawing/2014/main" id="{E887BCAD-0F4D-4226-348F-3C45E7F775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4916" y="4248207"/>
            <a:ext cx="4567084" cy="2614155"/>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0F12E87A-4917-8DFD-A011-9B6FBE71317B}"/>
              </a:ext>
            </a:extLst>
          </p:cNvPr>
          <p:cNvSpPr>
            <a:spLocks noGrp="1"/>
          </p:cNvSpPr>
          <p:nvPr>
            <p:ph type="title"/>
          </p:nvPr>
        </p:nvSpPr>
        <p:spPr/>
        <p:txBody>
          <a:bodyPr>
            <a:normAutofit fontScale="90000"/>
          </a:bodyPr>
          <a:lstStyle/>
          <a:p>
            <a:r>
              <a:rPr lang="es-ES" b="1" dirty="0">
                <a:solidFill>
                  <a:schemeClr val="accent5"/>
                </a:solidFill>
                <a:latin typeface="Open Sans"/>
                <a:ea typeface="Open Sans"/>
                <a:cs typeface="Open Sans"/>
              </a:rPr>
              <a:t>MONITOREAR </a:t>
            </a:r>
            <a:endParaRPr lang="es-CO" dirty="0"/>
          </a:p>
        </p:txBody>
      </p:sp>
      <p:sp>
        <p:nvSpPr>
          <p:cNvPr id="3" name="Marcador de texto 2">
            <a:extLst>
              <a:ext uri="{FF2B5EF4-FFF2-40B4-BE49-F238E27FC236}">
                <a16:creationId xmlns:a16="http://schemas.microsoft.com/office/drawing/2014/main" id="{BFEF6EE0-38A4-A794-99A4-9411EFC975B4}"/>
              </a:ext>
            </a:extLst>
          </p:cNvPr>
          <p:cNvSpPr>
            <a:spLocks noGrp="1"/>
          </p:cNvSpPr>
          <p:nvPr>
            <p:ph type="body" idx="1"/>
          </p:nvPr>
        </p:nvSpPr>
        <p:spPr>
          <a:xfrm>
            <a:off x="1" y="1577100"/>
            <a:ext cx="8049717" cy="4907667"/>
          </a:xfrm>
        </p:spPr>
        <p:txBody>
          <a:bodyPr>
            <a:normAutofit fontScale="92500"/>
          </a:bodyPr>
          <a:lstStyle/>
          <a:p>
            <a:pPr marL="152396" indent="0" algn="just">
              <a:buNone/>
            </a:pPr>
            <a:r>
              <a:rPr lang="es-ES" sz="2400" dirty="0"/>
              <a:t>La fase de monitoreo permite realizar análisis y evaluaciones sobre el avance en conjunto de las estrategias abordadas bajo indicadores de producción, gestión cumplimiento ambiental y Salud Ocupacional. </a:t>
            </a:r>
          </a:p>
          <a:p>
            <a:pPr algn="just"/>
            <a:r>
              <a:rPr lang="es-ES" sz="2400" dirty="0"/>
              <a:t>Respecto a la integración de nuevos procesos (rendimiento)</a:t>
            </a:r>
          </a:p>
          <a:p>
            <a:pPr algn="just"/>
            <a:r>
              <a:rPr lang="es-ES" sz="2400" dirty="0"/>
              <a:t>A la eliminación  y uso de insumos. (reporte, consumo, uso )</a:t>
            </a:r>
          </a:p>
          <a:p>
            <a:pPr algn="just"/>
            <a:r>
              <a:rPr lang="es-ES" sz="2400" dirty="0"/>
              <a:t>A la gestión de residuos y subproductos. (Informes de cumplimiento ambiental)</a:t>
            </a:r>
          </a:p>
          <a:p>
            <a:pPr algn="just"/>
            <a:r>
              <a:rPr lang="es-ES" sz="2400" dirty="0"/>
              <a:t>A implementación de Nuevas Tecnologías (periodos de comparación) </a:t>
            </a:r>
          </a:p>
          <a:p>
            <a:pPr algn="just"/>
            <a:r>
              <a:rPr lang="es-ES" sz="2400" dirty="0"/>
              <a:t>A la prevención de afectaciones a la salud (Proceso de sensibilización)</a:t>
            </a:r>
          </a:p>
          <a:p>
            <a:pPr marL="152396" indent="0" algn="just">
              <a:buNone/>
            </a:pPr>
            <a:endParaRPr lang="es-ES" sz="2400" dirty="0"/>
          </a:p>
          <a:p>
            <a:pPr marL="152396" indent="0" algn="just">
              <a:buNone/>
            </a:pPr>
            <a:endParaRPr lang="es-ES" sz="2400" dirty="0"/>
          </a:p>
          <a:p>
            <a:pPr marL="152396" indent="0" algn="just">
              <a:buNone/>
            </a:pPr>
            <a:endParaRPr lang="es-ES" sz="2400" dirty="0"/>
          </a:p>
        </p:txBody>
      </p:sp>
    </p:spTree>
    <p:extLst>
      <p:ext uri="{BB962C8B-B14F-4D97-AF65-F5344CB8AC3E}">
        <p14:creationId xmlns:p14="http://schemas.microsoft.com/office/powerpoint/2010/main" val="3471045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a:spLocks noGrp="1"/>
          </p:cNvSpPr>
          <p:nvPr>
            <p:ph type="title"/>
          </p:nvPr>
        </p:nvSpPr>
        <p:spPr>
          <a:xfrm>
            <a:off x="548336" y="2781553"/>
            <a:ext cx="11360800" cy="1294894"/>
          </a:xfrm>
          <a:prstGeom prst="rect">
            <a:avLst/>
          </a:prstGeom>
        </p:spPr>
        <p:txBody>
          <a:bodyPr spcFirstLastPara="1" vert="horz" wrap="square" lIns="121900" tIns="121900" rIns="121900" bIns="121900" rtlCol="0" anchor="t" anchorCtr="0">
            <a:normAutofit fontScale="90000"/>
          </a:bodyPr>
          <a:lstStyle/>
          <a:p>
            <a:pPr algn="ctr"/>
            <a:r>
              <a:rPr lang="es-ES" b="1" dirty="0">
                <a:solidFill>
                  <a:schemeClr val="accent5"/>
                </a:solidFill>
                <a:latin typeface="Open Sans"/>
                <a:ea typeface="Open Sans"/>
                <a:cs typeface="Open Sans"/>
                <a:sym typeface="Open Sans"/>
              </a:rPr>
              <a:t>1. Manejo responsable de Insumos Químicos relacionados al procesamiento. </a:t>
            </a:r>
          </a:p>
        </p:txBody>
      </p:sp>
    </p:spTree>
    <p:extLst>
      <p:ext uri="{BB962C8B-B14F-4D97-AF65-F5344CB8AC3E}">
        <p14:creationId xmlns:p14="http://schemas.microsoft.com/office/powerpoint/2010/main" val="495762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0" y="835149"/>
            <a:ext cx="5753253" cy="5187702"/>
          </a:xfrm>
          <a:prstGeom prst="rect">
            <a:avLst/>
          </a:prstGeom>
          <a:noFill/>
        </p:spPr>
        <p:txBody>
          <a:bodyPr wrap="square">
            <a:spAutoFit/>
          </a:bodyPr>
          <a:lstStyle/>
          <a:p>
            <a:pPr algn="l" rtl="0" fontAlgn="base"/>
            <a:r>
              <a:rPr lang="es-MX" sz="3067" b="1" dirty="0">
                <a:solidFill>
                  <a:schemeClr val="accent5"/>
                </a:solidFill>
                <a:latin typeface="Open Sans"/>
                <a:ea typeface="Open Sans"/>
                <a:cs typeface="Open Sans"/>
              </a:rPr>
              <a:t>1.1 IDENTIFICACIÓN </a:t>
            </a:r>
            <a:r>
              <a:rPr lang="es-CO" sz="3067" b="1" dirty="0">
                <a:solidFill>
                  <a:schemeClr val="accent5"/>
                </a:solidFill>
                <a:latin typeface="Open Sans"/>
                <a:ea typeface="Open Sans"/>
                <a:cs typeface="Open Sans"/>
              </a:rPr>
              <a:t>​</a:t>
            </a:r>
          </a:p>
          <a:p>
            <a:pPr algn="l" rtl="0" fontAlgn="base"/>
            <a:endParaRPr lang="es-CO" sz="2400" dirty="0">
              <a:solidFill>
                <a:srgbClr val="000000"/>
              </a:solidFill>
              <a:highlight>
                <a:srgbClr val="F5F5F5"/>
              </a:highlight>
              <a:latin typeface="Segoe UI" panose="020B0502040204020203" pitchFamily="34" charset="0"/>
            </a:endParaRPr>
          </a:p>
          <a:p>
            <a:pPr marL="152396" algn="just" fontAlgn="base">
              <a:lnSpc>
                <a:spcPct val="105000"/>
              </a:lnSpc>
              <a:buClr>
                <a:schemeClr val="dk2"/>
              </a:buClr>
              <a:buSzPts val="1800"/>
            </a:pPr>
            <a:r>
              <a:rPr lang="es-CO" sz="2400" dirty="0">
                <a:solidFill>
                  <a:schemeClr val="dk2"/>
                </a:solidFill>
              </a:rPr>
              <a:t>Realizar identificación  de los siguientes aspectos en las organizaciones mineras​.</a:t>
            </a:r>
          </a:p>
          <a:p>
            <a:pPr marL="152396" algn="just" fontAlgn="base">
              <a:lnSpc>
                <a:spcPct val="105000"/>
              </a:lnSpc>
              <a:buClr>
                <a:schemeClr val="dk2"/>
              </a:buClr>
              <a:buSzPts val="1800"/>
            </a:pPr>
            <a:endParaRPr lang="es-CO" sz="2400" dirty="0">
              <a:solidFill>
                <a:schemeClr val="dk2"/>
              </a:solidFill>
            </a:endParaRPr>
          </a:p>
          <a:p>
            <a:pPr marL="152396" algn="just" fontAlgn="base">
              <a:lnSpc>
                <a:spcPct val="105000"/>
              </a:lnSpc>
              <a:buClr>
                <a:schemeClr val="dk2"/>
              </a:buClr>
              <a:buSzPts val="1800"/>
            </a:pPr>
            <a:endParaRPr lang="es-CO" sz="2400" dirty="0">
              <a:solidFill>
                <a:schemeClr val="dk2"/>
              </a:solidFill>
            </a:endParaRPr>
          </a:p>
          <a:p>
            <a:pPr marL="152396" algn="just" fontAlgn="base">
              <a:lnSpc>
                <a:spcPct val="105000"/>
              </a:lnSpc>
              <a:buClr>
                <a:schemeClr val="dk2"/>
              </a:buClr>
              <a:buSzPts val="1800"/>
            </a:pPr>
            <a:r>
              <a:rPr lang="es-ES" sz="2400" dirty="0">
                <a:solidFill>
                  <a:schemeClr val="dk2"/>
                </a:solidFill>
              </a:rPr>
              <a:t>La identificación de cada uno de los elementos relacionados proporcionará datos valiosos sobre el desarrollo del proceso y las actividades implementadas por OMAPE, sirviendo como punto de partida para el acompañamiento.</a:t>
            </a:r>
            <a:endParaRPr lang="es-CO" sz="2400" dirty="0">
              <a:solidFill>
                <a:schemeClr val="dk2"/>
              </a:solidFill>
            </a:endParaRPr>
          </a:p>
        </p:txBody>
      </p:sp>
      <p:graphicFrame>
        <p:nvGraphicFramePr>
          <p:cNvPr id="10" name="Diagrama 9">
            <a:extLst>
              <a:ext uri="{FF2B5EF4-FFF2-40B4-BE49-F238E27FC236}">
                <a16:creationId xmlns:a16="http://schemas.microsoft.com/office/drawing/2014/main" id="{393ABEB7-70E8-6067-84B2-751DD50CD675}"/>
              </a:ext>
            </a:extLst>
          </p:cNvPr>
          <p:cNvGraphicFramePr/>
          <p:nvPr>
            <p:extLst>
              <p:ext uri="{D42A27DB-BD31-4B8C-83A1-F6EECF244321}">
                <p14:modId xmlns:p14="http://schemas.microsoft.com/office/powerpoint/2010/main" val="2812806313"/>
              </p:ext>
            </p:extLst>
          </p:nvPr>
        </p:nvGraphicFramePr>
        <p:xfrm>
          <a:off x="5880237" y="1036258"/>
          <a:ext cx="6936111" cy="49865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6329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110169" y="1793337"/>
            <a:ext cx="5728304" cy="4606902"/>
          </a:xfrm>
          <a:prstGeom prst="rect">
            <a:avLst/>
          </a:prstGeom>
          <a:noFill/>
        </p:spPr>
        <p:txBody>
          <a:bodyPr wrap="square">
            <a:spAutoFit/>
          </a:bodyPr>
          <a:lstStyle/>
          <a:p>
            <a:pPr marL="152396" algn="just">
              <a:lnSpc>
                <a:spcPct val="105000"/>
              </a:lnSpc>
              <a:buClr>
                <a:schemeClr val="dk2"/>
              </a:buClr>
              <a:buSzPts val="1800"/>
            </a:pPr>
            <a:r>
              <a:rPr lang="es-ES" sz="2000" dirty="0">
                <a:solidFill>
                  <a:schemeClr val="dk2"/>
                </a:solidFill>
              </a:rPr>
              <a:t>Se llevan a cabo actividades para confirmar y validar la información recopilada durante las etapas anteriores del proyecto:</a:t>
            </a:r>
          </a:p>
          <a:p>
            <a:pPr marL="152396" algn="just">
              <a:lnSpc>
                <a:spcPct val="105000"/>
              </a:lnSpc>
              <a:buClr>
                <a:schemeClr val="dk2"/>
              </a:buClr>
              <a:buSzPts val="1800"/>
            </a:pPr>
            <a:endParaRPr lang="es-ES" sz="2000" dirty="0">
              <a:solidFill>
                <a:schemeClr val="dk2"/>
              </a:solidFill>
            </a:endParaRPr>
          </a:p>
          <a:p>
            <a:pPr marL="152396" algn="just">
              <a:lnSpc>
                <a:spcPct val="105000"/>
              </a:lnSpc>
              <a:buClr>
                <a:schemeClr val="dk2"/>
              </a:buClr>
              <a:buSzPts val="1800"/>
            </a:pPr>
            <a:r>
              <a:rPr lang="es-ES" sz="2000" b="1" dirty="0">
                <a:solidFill>
                  <a:schemeClr val="dk2"/>
                </a:solidFill>
              </a:rPr>
              <a:t>Revisión de Datos</a:t>
            </a:r>
            <a:r>
              <a:rPr lang="es-ES" sz="2000" dirty="0">
                <a:solidFill>
                  <a:schemeClr val="dk2"/>
                </a:solidFill>
              </a:rPr>
              <a:t>: Para asegurarse de su precisión y consistencia</a:t>
            </a:r>
          </a:p>
          <a:p>
            <a:pPr marL="152396" algn="just">
              <a:lnSpc>
                <a:spcPct val="105000"/>
              </a:lnSpc>
              <a:buClr>
                <a:schemeClr val="dk2"/>
              </a:buClr>
              <a:buSzPts val="1800"/>
            </a:pPr>
            <a:r>
              <a:rPr lang="es-ES" sz="2000" b="1" dirty="0">
                <a:solidFill>
                  <a:schemeClr val="dk2"/>
                </a:solidFill>
              </a:rPr>
              <a:t>Inspección In Situ</a:t>
            </a:r>
            <a:r>
              <a:rPr lang="es-ES" sz="2000" dirty="0">
                <a:solidFill>
                  <a:schemeClr val="dk2"/>
                </a:solidFill>
              </a:rPr>
              <a:t>: Observar y evaluar directamente los procesos y prácticas</a:t>
            </a:r>
          </a:p>
          <a:p>
            <a:pPr marL="152396" algn="just">
              <a:lnSpc>
                <a:spcPct val="105000"/>
              </a:lnSpc>
              <a:buClr>
                <a:schemeClr val="dk2"/>
              </a:buClr>
              <a:buSzPts val="1800"/>
            </a:pPr>
            <a:r>
              <a:rPr lang="es-ES" sz="2000" b="1" dirty="0">
                <a:solidFill>
                  <a:schemeClr val="dk2"/>
                </a:solidFill>
              </a:rPr>
              <a:t>Entrevistas y Consultas</a:t>
            </a:r>
            <a:r>
              <a:rPr lang="es-ES" sz="2000" dirty="0">
                <a:solidFill>
                  <a:schemeClr val="dk2"/>
                </a:solidFill>
              </a:rPr>
              <a:t>: A trabajadores y responsables de las operaciones mineras para corroborar la información </a:t>
            </a:r>
          </a:p>
          <a:p>
            <a:pPr marL="152396" algn="just">
              <a:lnSpc>
                <a:spcPct val="105000"/>
              </a:lnSpc>
              <a:buClr>
                <a:schemeClr val="dk2"/>
              </a:buClr>
              <a:buSzPts val="1800"/>
            </a:pPr>
            <a:r>
              <a:rPr lang="es-ES" sz="2000" b="1" dirty="0">
                <a:solidFill>
                  <a:schemeClr val="dk2"/>
                </a:solidFill>
              </a:rPr>
              <a:t>Documentación</a:t>
            </a:r>
            <a:r>
              <a:rPr lang="es-ES" sz="2000" dirty="0">
                <a:solidFill>
                  <a:schemeClr val="dk2"/>
                </a:solidFill>
              </a:rPr>
              <a:t>: Detalladamente todos los aspectos verificados, plan de acción y protocolos implementados. </a:t>
            </a:r>
          </a:p>
        </p:txBody>
      </p:sp>
      <p:graphicFrame>
        <p:nvGraphicFramePr>
          <p:cNvPr id="3" name="Diagrama 2">
            <a:extLst>
              <a:ext uri="{FF2B5EF4-FFF2-40B4-BE49-F238E27FC236}">
                <a16:creationId xmlns:a16="http://schemas.microsoft.com/office/drawing/2014/main" id="{C115F1F0-03C3-F331-48E6-476926FB2E0A}"/>
              </a:ext>
            </a:extLst>
          </p:cNvPr>
          <p:cNvGraphicFramePr/>
          <p:nvPr>
            <p:extLst>
              <p:ext uri="{D42A27DB-BD31-4B8C-83A1-F6EECF244321}">
                <p14:modId xmlns:p14="http://schemas.microsoft.com/office/powerpoint/2010/main" val="2626716412"/>
              </p:ext>
            </p:extLst>
          </p:nvPr>
        </p:nvGraphicFramePr>
        <p:xfrm>
          <a:off x="5193618" y="674421"/>
          <a:ext cx="7433733" cy="572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ítulo 1">
            <a:extLst>
              <a:ext uri="{FF2B5EF4-FFF2-40B4-BE49-F238E27FC236}">
                <a16:creationId xmlns:a16="http://schemas.microsoft.com/office/drawing/2014/main" id="{321BF5CD-C002-B616-73B5-3406F23042AE}"/>
              </a:ext>
            </a:extLst>
          </p:cNvPr>
          <p:cNvSpPr>
            <a:spLocks noGrp="1"/>
          </p:cNvSpPr>
          <p:nvPr>
            <p:ph type="title"/>
          </p:nvPr>
        </p:nvSpPr>
        <p:spPr>
          <a:xfrm>
            <a:off x="415600" y="593367"/>
            <a:ext cx="4495067" cy="763600"/>
          </a:xfrm>
        </p:spPr>
        <p:txBody>
          <a:bodyPr>
            <a:normAutofit fontScale="90000"/>
          </a:bodyPr>
          <a:lstStyle/>
          <a:p>
            <a:pPr algn="ctr"/>
            <a:r>
              <a:rPr lang="es-ES" b="1" dirty="0">
                <a:solidFill>
                  <a:schemeClr val="accent5"/>
                </a:solidFill>
                <a:latin typeface="Open Sans"/>
                <a:ea typeface="Open Sans"/>
                <a:cs typeface="Open Sans"/>
              </a:rPr>
              <a:t>1.2 EVALUACIÓN</a:t>
            </a:r>
            <a:endParaRPr lang="es-CO" dirty="0"/>
          </a:p>
        </p:txBody>
      </p:sp>
      <p:pic>
        <p:nvPicPr>
          <p:cNvPr id="2" name="Picture 2" descr="identificar el icono lleno de línea 14714903 Vector en Vecteezy">
            <a:extLst>
              <a:ext uri="{FF2B5EF4-FFF2-40B4-BE49-F238E27FC236}">
                <a16:creationId xmlns:a16="http://schemas.microsoft.com/office/drawing/2014/main" id="{1BAB4824-F674-797B-BB00-C52FA4E24A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740" y="2608467"/>
            <a:ext cx="1877654" cy="1877654"/>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63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258838" y="2993556"/>
            <a:ext cx="5728304" cy="1097673"/>
          </a:xfrm>
          <a:prstGeom prst="rect">
            <a:avLst/>
          </a:prstGeom>
          <a:noFill/>
        </p:spPr>
        <p:txBody>
          <a:bodyPr wrap="square">
            <a:spAutoFit/>
          </a:bodyPr>
          <a:lstStyle/>
          <a:p>
            <a:pPr algn="ctr" rtl="0" fontAlgn="base"/>
            <a:r>
              <a:rPr lang="es-MX" sz="3333" b="1" dirty="0">
                <a:solidFill>
                  <a:schemeClr val="accent5"/>
                </a:solidFill>
                <a:latin typeface="Open Sans"/>
                <a:ea typeface="Open Sans"/>
                <a:cs typeface="Open Sans"/>
              </a:rPr>
              <a:t>1.3 MITIGACION </a:t>
            </a:r>
            <a:r>
              <a:rPr lang="en-US" sz="3333" b="1" dirty="0">
                <a:solidFill>
                  <a:schemeClr val="accent5"/>
                </a:solidFill>
                <a:latin typeface="Open Sans"/>
                <a:ea typeface="Open Sans"/>
                <a:cs typeface="Open Sans"/>
              </a:rPr>
              <a:t>​</a:t>
            </a:r>
          </a:p>
          <a:p>
            <a:pPr algn="ctr" rtl="0" fontAlgn="base"/>
            <a:r>
              <a:rPr lang="es-MX" sz="3200" dirty="0">
                <a:solidFill>
                  <a:srgbClr val="000000"/>
                </a:solidFill>
                <a:highlight>
                  <a:srgbClr val="F5F5F5"/>
                </a:highlight>
                <a:latin typeface="Aptos Narrow" panose="020B0004020202020204" pitchFamily="34" charset="0"/>
              </a:rPr>
              <a:t>​</a:t>
            </a:r>
            <a:endParaRPr lang="es-MX" sz="2400" dirty="0">
              <a:solidFill>
                <a:srgbClr val="000000"/>
              </a:solidFill>
              <a:highlight>
                <a:srgbClr val="F5F5F5"/>
              </a:highlight>
              <a:latin typeface="Segoe UI" panose="020B0502040204020203" pitchFamily="34" charset="0"/>
            </a:endParaRPr>
          </a:p>
        </p:txBody>
      </p:sp>
      <p:graphicFrame>
        <p:nvGraphicFramePr>
          <p:cNvPr id="4" name="Diagrama 3">
            <a:extLst>
              <a:ext uri="{FF2B5EF4-FFF2-40B4-BE49-F238E27FC236}">
                <a16:creationId xmlns:a16="http://schemas.microsoft.com/office/drawing/2014/main" id="{0646F825-B1AC-5B0C-C21B-EF84E51CB47A}"/>
              </a:ext>
            </a:extLst>
          </p:cNvPr>
          <p:cNvGraphicFramePr/>
          <p:nvPr>
            <p:extLst>
              <p:ext uri="{D42A27DB-BD31-4B8C-83A1-F6EECF244321}">
                <p14:modId xmlns:p14="http://schemas.microsoft.com/office/powerpoint/2010/main" val="1176519219"/>
              </p:ext>
            </p:extLst>
          </p:nvPr>
        </p:nvGraphicFramePr>
        <p:xfrm>
          <a:off x="5469466" y="493486"/>
          <a:ext cx="6722534" cy="6097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418124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367696" y="968210"/>
            <a:ext cx="5728304" cy="605230"/>
          </a:xfrm>
          <a:prstGeom prst="rect">
            <a:avLst/>
          </a:prstGeom>
          <a:noFill/>
        </p:spPr>
        <p:txBody>
          <a:bodyPr wrap="square">
            <a:spAutoFit/>
          </a:bodyPr>
          <a:lstStyle/>
          <a:p>
            <a:pPr algn="ctr" rtl="0" fontAlgn="base"/>
            <a:r>
              <a:rPr lang="es-MX" sz="3333" b="1" dirty="0">
                <a:solidFill>
                  <a:schemeClr val="accent5"/>
                </a:solidFill>
                <a:latin typeface="Open Sans"/>
                <a:ea typeface="Open Sans"/>
                <a:cs typeface="Open Sans"/>
              </a:rPr>
              <a:t>1.4 MONITOREO</a:t>
            </a:r>
            <a:r>
              <a:rPr lang="en-US" sz="3333" b="1" dirty="0">
                <a:solidFill>
                  <a:schemeClr val="accent5"/>
                </a:solidFill>
                <a:latin typeface="Open Sans"/>
                <a:ea typeface="Open Sans"/>
                <a:cs typeface="Open Sans"/>
              </a:rPr>
              <a:t>​</a:t>
            </a:r>
            <a:endParaRPr lang="es-MX" sz="2400" dirty="0">
              <a:solidFill>
                <a:srgbClr val="000000"/>
              </a:solidFill>
              <a:highlight>
                <a:srgbClr val="F5F5F5"/>
              </a:highlight>
              <a:latin typeface="Segoe UI" panose="020B0502040204020203" pitchFamily="34" charset="0"/>
            </a:endParaRPr>
          </a:p>
        </p:txBody>
      </p:sp>
      <p:sp>
        <p:nvSpPr>
          <p:cNvPr id="3" name="CuadroTexto 2">
            <a:extLst>
              <a:ext uri="{FF2B5EF4-FFF2-40B4-BE49-F238E27FC236}">
                <a16:creationId xmlns:a16="http://schemas.microsoft.com/office/drawing/2014/main" id="{345EE8FF-3B61-E4D1-CE80-828303964172}"/>
              </a:ext>
            </a:extLst>
          </p:cNvPr>
          <p:cNvSpPr txBox="1"/>
          <p:nvPr/>
        </p:nvSpPr>
        <p:spPr>
          <a:xfrm>
            <a:off x="215297" y="1881751"/>
            <a:ext cx="9176354" cy="5016758"/>
          </a:xfrm>
          <a:prstGeom prst="rect">
            <a:avLst/>
          </a:prstGeom>
          <a:noFill/>
        </p:spPr>
        <p:txBody>
          <a:bodyPr wrap="square">
            <a:spAutoFit/>
          </a:bodyPr>
          <a:lstStyle/>
          <a:p>
            <a:pPr algn="just" rtl="0" fontAlgn="base"/>
            <a:r>
              <a:rPr lang="es-ES" sz="2000" dirty="0">
                <a:solidFill>
                  <a:schemeClr val="dk2"/>
                </a:solidFill>
              </a:rPr>
              <a:t>Dentro de las actividades de seguimiento se contemplan el cumplimiento de las acciones de mitigación establecidas con el apoyo de las distintas herramientas disponibles:  </a:t>
            </a:r>
            <a:endParaRPr lang="en-US" sz="2000" dirty="0">
              <a:solidFill>
                <a:schemeClr val="dk2"/>
              </a:solidFill>
            </a:endParaRPr>
          </a:p>
          <a:p>
            <a:pPr algn="just" rtl="0" fontAlgn="base"/>
            <a:r>
              <a:rPr lang="es-MX" sz="2000" dirty="0">
                <a:solidFill>
                  <a:schemeClr val="dk2"/>
                </a:solidFill>
              </a:rPr>
              <a:t>​</a:t>
            </a:r>
          </a:p>
          <a:p>
            <a:pPr algn="just" fontAlgn="base"/>
            <a:r>
              <a:rPr lang="es-MX" sz="2000" b="1" dirty="0">
                <a:solidFill>
                  <a:schemeClr val="dk2"/>
                </a:solidFill>
              </a:rPr>
              <a:t>Seguimiento de Proceso productivo uso y consumo de sustancias e insumos químicos: </a:t>
            </a:r>
            <a:r>
              <a:rPr lang="es-MX" sz="2000" dirty="0">
                <a:solidFill>
                  <a:schemeClr val="dk2"/>
                </a:solidFill>
              </a:rPr>
              <a:t>Avance en la adaptación de procesos ligados a la optimización reducción de insumos y conocimiento de sustancias empleadas  </a:t>
            </a:r>
          </a:p>
          <a:p>
            <a:pPr algn="just" fontAlgn="base"/>
            <a:endParaRPr lang="es-MX" sz="2000" b="1" dirty="0">
              <a:solidFill>
                <a:schemeClr val="dk2"/>
              </a:solidFill>
            </a:endParaRPr>
          </a:p>
          <a:p>
            <a:pPr algn="just" fontAlgn="base"/>
            <a:r>
              <a:rPr lang="es-MX" sz="2000" b="1" dirty="0">
                <a:solidFill>
                  <a:schemeClr val="dk2"/>
                </a:solidFill>
              </a:rPr>
              <a:t>Seguimiento a la implementación de planes y programas: </a:t>
            </a:r>
            <a:r>
              <a:rPr lang="es-MX" sz="2000" dirty="0">
                <a:solidFill>
                  <a:schemeClr val="dk2"/>
                </a:solidFill>
              </a:rPr>
              <a:t>Manejo s</a:t>
            </a:r>
            <a:r>
              <a:rPr lang="es-ES" sz="2000" dirty="0">
                <a:solidFill>
                  <a:schemeClr val="dk2"/>
                </a:solidFill>
              </a:rPr>
              <a:t>seguro de Sustancias Químicas, y Control de Exposición a Agentes Químicos </a:t>
            </a:r>
          </a:p>
          <a:p>
            <a:pPr algn="just" fontAlgn="base"/>
            <a:endParaRPr lang="es-MX" sz="2000" dirty="0">
              <a:solidFill>
                <a:schemeClr val="dk2"/>
              </a:solidFill>
            </a:endParaRPr>
          </a:p>
          <a:p>
            <a:pPr algn="just" fontAlgn="base"/>
            <a:r>
              <a:rPr lang="es-MX" sz="2000" b="1" dirty="0">
                <a:solidFill>
                  <a:schemeClr val="dk2"/>
                </a:solidFill>
              </a:rPr>
              <a:t>Seguimiento a la implementación de protocolos y </a:t>
            </a:r>
            <a:r>
              <a:rPr lang="es-ES" sz="2000" dirty="0">
                <a:solidFill>
                  <a:schemeClr val="dk2"/>
                </a:solidFill>
              </a:rPr>
              <a:t>Procedimientos para la respuesta inmediata de incidentes con sustancias químicas y atención de derrames </a:t>
            </a:r>
            <a:endParaRPr lang="es-CO" sz="2000" dirty="0">
              <a:solidFill>
                <a:schemeClr val="dk2"/>
              </a:solidFill>
            </a:endParaRPr>
          </a:p>
          <a:p>
            <a:pPr algn="just" fontAlgn="base"/>
            <a:r>
              <a:rPr lang="es-MX" sz="2000" b="1" dirty="0">
                <a:solidFill>
                  <a:schemeClr val="dk2"/>
                </a:solidFill>
              </a:rPr>
              <a:t> </a:t>
            </a:r>
            <a:endParaRPr lang="es-MX" sz="2000" dirty="0">
              <a:solidFill>
                <a:schemeClr val="dk2"/>
              </a:solidFill>
            </a:endParaRPr>
          </a:p>
          <a:p>
            <a:pPr algn="just" fontAlgn="base"/>
            <a:endParaRPr lang="es-MX" sz="2000" dirty="0">
              <a:solidFill>
                <a:schemeClr val="dk2"/>
              </a:solidFill>
            </a:endParaRPr>
          </a:p>
        </p:txBody>
      </p:sp>
      <p:pic>
        <p:nvPicPr>
          <p:cNvPr id="1026" name="Picture 2" descr="Diagrama de flujo - Iconos gratis de negocio">
            <a:extLst>
              <a:ext uri="{FF2B5EF4-FFF2-40B4-BE49-F238E27FC236}">
                <a16:creationId xmlns:a16="http://schemas.microsoft.com/office/drawing/2014/main" id="{75590ADC-A1A3-D89A-BD84-7FA9C60C2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3382" y="2631807"/>
            <a:ext cx="2199182" cy="219918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a:extLst>
              <a:ext uri="{FF2B5EF4-FFF2-40B4-BE49-F238E27FC236}">
                <a16:creationId xmlns:a16="http://schemas.microsoft.com/office/drawing/2014/main" id="{DAD842DB-9067-7798-8E9C-530F5C05AD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5186" y="968209"/>
            <a:ext cx="1628860" cy="16288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Derrame de petróleo - Iconos gratis de industria">
            <a:extLst>
              <a:ext uri="{FF2B5EF4-FFF2-40B4-BE49-F238E27FC236}">
                <a16:creationId xmlns:a16="http://schemas.microsoft.com/office/drawing/2014/main" id="{A543A97A-4540-7A0C-0560-626C63EABB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0101" y="4865727"/>
            <a:ext cx="1442463" cy="1442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265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a:spLocks noGrp="1"/>
          </p:cNvSpPr>
          <p:nvPr>
            <p:ph type="title"/>
          </p:nvPr>
        </p:nvSpPr>
        <p:spPr>
          <a:xfrm>
            <a:off x="548336" y="2781553"/>
            <a:ext cx="11360800" cy="1294894"/>
          </a:xfrm>
          <a:prstGeom prst="rect">
            <a:avLst/>
          </a:prstGeom>
        </p:spPr>
        <p:txBody>
          <a:bodyPr spcFirstLastPara="1" vert="horz" wrap="square" lIns="121900" tIns="121900" rIns="121900" bIns="121900" rtlCol="0" anchor="t" anchorCtr="0">
            <a:normAutofit fontScale="90000"/>
          </a:bodyPr>
          <a:lstStyle/>
          <a:p>
            <a:pPr algn="ctr"/>
            <a:r>
              <a:rPr lang="es-ES" b="1" dirty="0">
                <a:solidFill>
                  <a:schemeClr val="accent5"/>
                </a:solidFill>
                <a:latin typeface="Open Sans"/>
                <a:ea typeface="Open Sans"/>
                <a:cs typeface="Open Sans"/>
                <a:sym typeface="Open Sans"/>
              </a:rPr>
              <a:t>2. Gestión de residuos y subproductos generados en el procesamiento y extracción de oro. </a:t>
            </a:r>
          </a:p>
        </p:txBody>
      </p:sp>
    </p:spTree>
    <p:extLst>
      <p:ext uri="{BB962C8B-B14F-4D97-AF65-F5344CB8AC3E}">
        <p14:creationId xmlns:p14="http://schemas.microsoft.com/office/powerpoint/2010/main" val="2457116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0" y="835149"/>
            <a:ext cx="5753253" cy="4412105"/>
          </a:xfrm>
          <a:prstGeom prst="rect">
            <a:avLst/>
          </a:prstGeom>
          <a:noFill/>
        </p:spPr>
        <p:txBody>
          <a:bodyPr wrap="square">
            <a:spAutoFit/>
          </a:bodyPr>
          <a:lstStyle/>
          <a:p>
            <a:pPr algn="l" rtl="0" fontAlgn="base"/>
            <a:r>
              <a:rPr lang="es-MX" sz="3067" b="1" dirty="0">
                <a:solidFill>
                  <a:schemeClr val="accent5"/>
                </a:solidFill>
                <a:latin typeface="Open Sans"/>
                <a:ea typeface="Open Sans"/>
                <a:cs typeface="Open Sans"/>
              </a:rPr>
              <a:t>1.1 IDENTIFICACIÓN </a:t>
            </a:r>
            <a:r>
              <a:rPr lang="es-CO" sz="3067" b="1" dirty="0">
                <a:solidFill>
                  <a:schemeClr val="accent5"/>
                </a:solidFill>
                <a:latin typeface="Open Sans"/>
                <a:ea typeface="Open Sans"/>
                <a:cs typeface="Open Sans"/>
              </a:rPr>
              <a:t>​</a:t>
            </a:r>
          </a:p>
          <a:p>
            <a:pPr algn="l" rtl="0" fontAlgn="base"/>
            <a:endParaRPr lang="es-CO" sz="2400" dirty="0">
              <a:solidFill>
                <a:srgbClr val="000000"/>
              </a:solidFill>
              <a:highlight>
                <a:srgbClr val="F5F5F5"/>
              </a:highlight>
              <a:latin typeface="Segoe UI" panose="020B0502040204020203" pitchFamily="34" charset="0"/>
            </a:endParaRPr>
          </a:p>
          <a:p>
            <a:pPr marL="152396" algn="just" fontAlgn="base">
              <a:lnSpc>
                <a:spcPct val="105000"/>
              </a:lnSpc>
              <a:buClr>
                <a:schemeClr val="dk2"/>
              </a:buClr>
              <a:buSzPts val="1800"/>
            </a:pPr>
            <a:r>
              <a:rPr lang="es-CO" sz="2400" dirty="0">
                <a:solidFill>
                  <a:schemeClr val="dk2"/>
                </a:solidFill>
              </a:rPr>
              <a:t>Realizar identificación  de los siguientes aspectos en las organizaciones mineras​.</a:t>
            </a:r>
          </a:p>
          <a:p>
            <a:pPr marL="152396" algn="just" fontAlgn="base">
              <a:lnSpc>
                <a:spcPct val="105000"/>
              </a:lnSpc>
              <a:buClr>
                <a:schemeClr val="dk2"/>
              </a:buClr>
              <a:buSzPts val="1800"/>
            </a:pPr>
            <a:endParaRPr lang="es-CO" sz="2400" dirty="0">
              <a:solidFill>
                <a:schemeClr val="dk2"/>
              </a:solidFill>
            </a:endParaRPr>
          </a:p>
          <a:p>
            <a:pPr marL="152396" algn="just" fontAlgn="base">
              <a:lnSpc>
                <a:spcPct val="105000"/>
              </a:lnSpc>
              <a:buClr>
                <a:schemeClr val="dk2"/>
              </a:buClr>
              <a:buSzPts val="1800"/>
            </a:pPr>
            <a:endParaRPr lang="es-CO" sz="2400" dirty="0">
              <a:solidFill>
                <a:schemeClr val="dk2"/>
              </a:solidFill>
            </a:endParaRPr>
          </a:p>
          <a:p>
            <a:pPr marL="152396" algn="just" fontAlgn="base">
              <a:lnSpc>
                <a:spcPct val="105000"/>
              </a:lnSpc>
              <a:buClr>
                <a:schemeClr val="dk2"/>
              </a:buClr>
              <a:buSzPts val="1800"/>
            </a:pPr>
            <a:r>
              <a:rPr lang="es-ES" sz="2400" dirty="0">
                <a:solidFill>
                  <a:schemeClr val="dk2"/>
                </a:solidFill>
              </a:rPr>
              <a:t>La identificación de cada uno de los procesos que generen residuos químicos o sub productos deberá estar abordado con el fin de establecer alternativas de manejo, aprovechamiento o gestión. </a:t>
            </a:r>
            <a:endParaRPr lang="es-CO" sz="2400" dirty="0">
              <a:solidFill>
                <a:schemeClr val="dk2"/>
              </a:solidFill>
            </a:endParaRPr>
          </a:p>
        </p:txBody>
      </p:sp>
      <p:graphicFrame>
        <p:nvGraphicFramePr>
          <p:cNvPr id="10" name="Diagrama 9">
            <a:extLst>
              <a:ext uri="{FF2B5EF4-FFF2-40B4-BE49-F238E27FC236}">
                <a16:creationId xmlns:a16="http://schemas.microsoft.com/office/drawing/2014/main" id="{393ABEB7-70E8-6067-84B2-751DD50CD675}"/>
              </a:ext>
            </a:extLst>
          </p:cNvPr>
          <p:cNvGraphicFramePr/>
          <p:nvPr>
            <p:extLst>
              <p:ext uri="{D42A27DB-BD31-4B8C-83A1-F6EECF244321}">
                <p14:modId xmlns:p14="http://schemas.microsoft.com/office/powerpoint/2010/main" val="1076026253"/>
              </p:ext>
            </p:extLst>
          </p:nvPr>
        </p:nvGraphicFramePr>
        <p:xfrm>
          <a:off x="5880237" y="1036258"/>
          <a:ext cx="6936111" cy="49865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1584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110169" y="1793337"/>
            <a:ext cx="5728304" cy="4606902"/>
          </a:xfrm>
          <a:prstGeom prst="rect">
            <a:avLst/>
          </a:prstGeom>
          <a:noFill/>
        </p:spPr>
        <p:txBody>
          <a:bodyPr wrap="square">
            <a:spAutoFit/>
          </a:bodyPr>
          <a:lstStyle/>
          <a:p>
            <a:pPr marL="152396" algn="just">
              <a:lnSpc>
                <a:spcPct val="105000"/>
              </a:lnSpc>
              <a:buClr>
                <a:schemeClr val="dk2"/>
              </a:buClr>
              <a:buSzPts val="1800"/>
            </a:pPr>
            <a:r>
              <a:rPr lang="es-ES" sz="2000" dirty="0">
                <a:solidFill>
                  <a:schemeClr val="dk2"/>
                </a:solidFill>
              </a:rPr>
              <a:t>Se llevan a cabo actividades para confirmar y validar la información recopilada durante las etapas anteriores del proyecto.</a:t>
            </a:r>
          </a:p>
          <a:p>
            <a:pPr marL="152396" algn="just">
              <a:lnSpc>
                <a:spcPct val="105000"/>
              </a:lnSpc>
              <a:buClr>
                <a:schemeClr val="dk2"/>
              </a:buClr>
              <a:buSzPts val="1800"/>
            </a:pPr>
            <a:endParaRPr lang="es-ES" sz="2000" dirty="0">
              <a:solidFill>
                <a:schemeClr val="dk2"/>
              </a:solidFill>
            </a:endParaRPr>
          </a:p>
          <a:p>
            <a:pPr marL="152396" algn="just">
              <a:lnSpc>
                <a:spcPct val="105000"/>
              </a:lnSpc>
              <a:buClr>
                <a:schemeClr val="dk2"/>
              </a:buClr>
              <a:buSzPts val="1800"/>
            </a:pPr>
            <a:r>
              <a:rPr lang="es-ES" sz="2000" b="1" dirty="0">
                <a:solidFill>
                  <a:schemeClr val="dk2"/>
                </a:solidFill>
              </a:rPr>
              <a:t>Revisión de procesos</a:t>
            </a:r>
            <a:r>
              <a:rPr lang="es-ES" sz="2000" dirty="0">
                <a:solidFill>
                  <a:schemeClr val="dk2"/>
                </a:solidFill>
              </a:rPr>
              <a:t>: con el fin de establecer mecanismos de acompañamiento.</a:t>
            </a:r>
          </a:p>
          <a:p>
            <a:pPr marL="152396" algn="just">
              <a:lnSpc>
                <a:spcPct val="105000"/>
              </a:lnSpc>
              <a:buClr>
                <a:schemeClr val="dk2"/>
              </a:buClr>
              <a:buSzPts val="1800"/>
            </a:pPr>
            <a:r>
              <a:rPr lang="es-ES" sz="2000" b="1" dirty="0">
                <a:solidFill>
                  <a:schemeClr val="dk2"/>
                </a:solidFill>
              </a:rPr>
              <a:t>Inspección In Situ</a:t>
            </a:r>
            <a:r>
              <a:rPr lang="es-ES" sz="2000" dirty="0">
                <a:solidFill>
                  <a:schemeClr val="dk2"/>
                </a:solidFill>
              </a:rPr>
              <a:t>: Observar y evaluar directamente los procesos y prácticas actuales.</a:t>
            </a:r>
          </a:p>
          <a:p>
            <a:pPr marL="152396" algn="just">
              <a:lnSpc>
                <a:spcPct val="105000"/>
              </a:lnSpc>
              <a:buClr>
                <a:schemeClr val="dk2"/>
              </a:buClr>
              <a:buSzPts val="1800"/>
            </a:pPr>
            <a:r>
              <a:rPr lang="es-ES" sz="2000" b="1" dirty="0">
                <a:solidFill>
                  <a:schemeClr val="dk2"/>
                </a:solidFill>
              </a:rPr>
              <a:t>Documentación</a:t>
            </a:r>
            <a:r>
              <a:rPr lang="es-ES" sz="2000" dirty="0">
                <a:solidFill>
                  <a:schemeClr val="dk2"/>
                </a:solidFill>
              </a:rPr>
              <a:t>: Detalladamente todos los aspectos verificados, planes de acción y protocolos implementados.</a:t>
            </a:r>
          </a:p>
          <a:p>
            <a:pPr marL="152396" algn="just">
              <a:lnSpc>
                <a:spcPct val="105000"/>
              </a:lnSpc>
              <a:buClr>
                <a:schemeClr val="dk2"/>
              </a:buClr>
              <a:buSzPts val="1800"/>
            </a:pPr>
            <a:r>
              <a:rPr lang="es-ES" sz="2000" b="1" dirty="0">
                <a:solidFill>
                  <a:schemeClr val="dk2"/>
                </a:solidFill>
              </a:rPr>
              <a:t>Cumplimiento Normativo</a:t>
            </a:r>
            <a:r>
              <a:rPr lang="es-ES" sz="2000" dirty="0">
                <a:solidFill>
                  <a:schemeClr val="dk2"/>
                </a:solidFill>
              </a:rPr>
              <a:t>: Indagar sobre compromisos ambientales establecidos en la gestión.  </a:t>
            </a:r>
          </a:p>
        </p:txBody>
      </p:sp>
      <p:graphicFrame>
        <p:nvGraphicFramePr>
          <p:cNvPr id="3" name="Diagrama 2">
            <a:extLst>
              <a:ext uri="{FF2B5EF4-FFF2-40B4-BE49-F238E27FC236}">
                <a16:creationId xmlns:a16="http://schemas.microsoft.com/office/drawing/2014/main" id="{C115F1F0-03C3-F331-48E6-476926FB2E0A}"/>
              </a:ext>
            </a:extLst>
          </p:cNvPr>
          <p:cNvGraphicFramePr/>
          <p:nvPr>
            <p:extLst>
              <p:ext uri="{D42A27DB-BD31-4B8C-83A1-F6EECF244321}">
                <p14:modId xmlns:p14="http://schemas.microsoft.com/office/powerpoint/2010/main" val="801581926"/>
              </p:ext>
            </p:extLst>
          </p:nvPr>
        </p:nvGraphicFramePr>
        <p:xfrm>
          <a:off x="5193618" y="674421"/>
          <a:ext cx="7433733" cy="572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ítulo 1">
            <a:extLst>
              <a:ext uri="{FF2B5EF4-FFF2-40B4-BE49-F238E27FC236}">
                <a16:creationId xmlns:a16="http://schemas.microsoft.com/office/drawing/2014/main" id="{321BF5CD-C002-B616-73B5-3406F23042AE}"/>
              </a:ext>
            </a:extLst>
          </p:cNvPr>
          <p:cNvSpPr>
            <a:spLocks noGrp="1"/>
          </p:cNvSpPr>
          <p:nvPr>
            <p:ph type="title"/>
          </p:nvPr>
        </p:nvSpPr>
        <p:spPr>
          <a:xfrm>
            <a:off x="415600" y="593367"/>
            <a:ext cx="4495067" cy="763600"/>
          </a:xfrm>
        </p:spPr>
        <p:txBody>
          <a:bodyPr>
            <a:normAutofit fontScale="90000"/>
          </a:bodyPr>
          <a:lstStyle/>
          <a:p>
            <a:pPr algn="ctr"/>
            <a:r>
              <a:rPr lang="es-ES" b="1" dirty="0">
                <a:solidFill>
                  <a:schemeClr val="accent5"/>
                </a:solidFill>
                <a:latin typeface="Open Sans"/>
                <a:ea typeface="Open Sans"/>
                <a:cs typeface="Open Sans"/>
              </a:rPr>
              <a:t>1.2 EVALUACIÓN</a:t>
            </a:r>
            <a:endParaRPr lang="es-CO" dirty="0"/>
          </a:p>
        </p:txBody>
      </p:sp>
      <p:pic>
        <p:nvPicPr>
          <p:cNvPr id="2" name="Picture 2" descr="identificar el icono lleno de línea 14714903 Vector en Vecteezy">
            <a:extLst>
              <a:ext uri="{FF2B5EF4-FFF2-40B4-BE49-F238E27FC236}">
                <a16:creationId xmlns:a16="http://schemas.microsoft.com/office/drawing/2014/main" id="{1BAB4824-F674-797B-BB00-C52FA4E24A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740" y="2608467"/>
            <a:ext cx="1877654" cy="1877654"/>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82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278BD-2176-D115-5504-B1418241D1C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69067F2-2F26-09C3-B890-DAE5273281B9}"/>
              </a:ext>
            </a:extLst>
          </p:cNvPr>
          <p:cNvGrpSpPr/>
          <p:nvPr/>
        </p:nvGrpSpPr>
        <p:grpSpPr>
          <a:xfrm>
            <a:off x="11622564" y="199521"/>
            <a:ext cx="337405" cy="345282"/>
            <a:chOff x="0" y="0"/>
            <a:chExt cx="133296" cy="136408"/>
          </a:xfrm>
        </p:grpSpPr>
        <p:sp>
          <p:nvSpPr>
            <p:cNvPr id="3" name="Freeform 3">
              <a:extLst>
                <a:ext uri="{FF2B5EF4-FFF2-40B4-BE49-F238E27FC236}">
                  <a16:creationId xmlns:a16="http://schemas.microsoft.com/office/drawing/2014/main" id="{6EA2973F-50A5-30D3-0923-1A74E32D9B20}"/>
                </a:ext>
              </a:extLst>
            </p:cNvPr>
            <p:cNvSpPr/>
            <p:nvPr/>
          </p:nvSpPr>
          <p:spPr>
            <a:xfrm>
              <a:off x="0" y="0"/>
              <a:ext cx="133296" cy="136408"/>
            </a:xfrm>
            <a:custGeom>
              <a:avLst/>
              <a:gdLst/>
              <a:ahLst/>
              <a:cxnLst/>
              <a:rect l="l" t="t" r="r" b="b"/>
              <a:pathLst>
                <a:path w="133296" h="136408">
                  <a:moveTo>
                    <a:pt x="0" y="0"/>
                  </a:moveTo>
                  <a:lnTo>
                    <a:pt x="133296" y="0"/>
                  </a:lnTo>
                  <a:lnTo>
                    <a:pt x="133296" y="136408"/>
                  </a:lnTo>
                  <a:lnTo>
                    <a:pt x="0" y="136408"/>
                  </a:lnTo>
                  <a:close/>
                </a:path>
              </a:pathLst>
            </a:custGeom>
            <a:solidFill>
              <a:srgbClr val="00809E"/>
            </a:solidFill>
          </p:spPr>
          <p:txBody>
            <a:bodyPr/>
            <a:lstStyle/>
            <a:p>
              <a:pPr defTabSz="609630"/>
              <a:endParaRPr lang="en-GB" sz="1200">
                <a:solidFill>
                  <a:prstClr val="black"/>
                </a:solidFill>
                <a:latin typeface="Calibri"/>
              </a:endParaRPr>
            </a:p>
          </p:txBody>
        </p:sp>
        <p:sp>
          <p:nvSpPr>
            <p:cNvPr id="4" name="TextBox 4">
              <a:extLst>
                <a:ext uri="{FF2B5EF4-FFF2-40B4-BE49-F238E27FC236}">
                  <a16:creationId xmlns:a16="http://schemas.microsoft.com/office/drawing/2014/main" id="{CBDCCE79-16B2-92F9-6042-2C27B1BBBCDC}"/>
                </a:ext>
              </a:extLst>
            </p:cNvPr>
            <p:cNvSpPr txBox="1"/>
            <p:nvPr/>
          </p:nvSpPr>
          <p:spPr>
            <a:xfrm>
              <a:off x="0" y="-19050"/>
              <a:ext cx="133296" cy="155458"/>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grpSp>
        <p:nvGrpSpPr>
          <p:cNvPr id="5" name="Group 5">
            <a:extLst>
              <a:ext uri="{FF2B5EF4-FFF2-40B4-BE49-F238E27FC236}">
                <a16:creationId xmlns:a16="http://schemas.microsoft.com/office/drawing/2014/main" id="{9CB5F158-BFCC-D763-8BDA-B5D2AB4B833E}"/>
              </a:ext>
            </a:extLst>
          </p:cNvPr>
          <p:cNvGrpSpPr/>
          <p:nvPr/>
        </p:nvGrpSpPr>
        <p:grpSpPr>
          <a:xfrm>
            <a:off x="7464983" y="920923"/>
            <a:ext cx="396875" cy="396875"/>
            <a:chOff x="0" y="0"/>
            <a:chExt cx="156790" cy="156790"/>
          </a:xfrm>
        </p:grpSpPr>
        <p:sp>
          <p:nvSpPr>
            <p:cNvPr id="6" name="Freeform 6">
              <a:extLst>
                <a:ext uri="{FF2B5EF4-FFF2-40B4-BE49-F238E27FC236}">
                  <a16:creationId xmlns:a16="http://schemas.microsoft.com/office/drawing/2014/main" id="{A952F9EC-C8C0-A1F7-432B-D314DB6A427A}"/>
                </a:ext>
              </a:extLst>
            </p:cNvPr>
            <p:cNvSpPr/>
            <p:nvPr/>
          </p:nvSpPr>
          <p:spPr>
            <a:xfrm>
              <a:off x="0" y="0"/>
              <a:ext cx="156790" cy="156790"/>
            </a:xfrm>
            <a:custGeom>
              <a:avLst/>
              <a:gdLst/>
              <a:ahLst/>
              <a:cxnLst/>
              <a:rect l="l" t="t" r="r" b="b"/>
              <a:pathLst>
                <a:path w="156790" h="156790">
                  <a:moveTo>
                    <a:pt x="0" y="0"/>
                  </a:moveTo>
                  <a:lnTo>
                    <a:pt x="156790" y="0"/>
                  </a:lnTo>
                  <a:lnTo>
                    <a:pt x="156790" y="156790"/>
                  </a:lnTo>
                  <a:lnTo>
                    <a:pt x="0" y="156790"/>
                  </a:lnTo>
                  <a:close/>
                </a:path>
              </a:pathLst>
            </a:custGeom>
            <a:solidFill>
              <a:srgbClr val="00809E"/>
            </a:solidFill>
          </p:spPr>
          <p:txBody>
            <a:bodyPr/>
            <a:lstStyle/>
            <a:p>
              <a:pPr defTabSz="609630"/>
              <a:endParaRPr lang="en-GB" sz="1200">
                <a:solidFill>
                  <a:prstClr val="black"/>
                </a:solidFill>
                <a:latin typeface="Calibri"/>
              </a:endParaRPr>
            </a:p>
          </p:txBody>
        </p:sp>
        <p:sp>
          <p:nvSpPr>
            <p:cNvPr id="7" name="TextBox 7">
              <a:extLst>
                <a:ext uri="{FF2B5EF4-FFF2-40B4-BE49-F238E27FC236}">
                  <a16:creationId xmlns:a16="http://schemas.microsoft.com/office/drawing/2014/main" id="{75D7CC25-A156-8A37-8203-871AF7828C65}"/>
                </a:ext>
              </a:extLst>
            </p:cNvPr>
            <p:cNvSpPr txBox="1"/>
            <p:nvPr/>
          </p:nvSpPr>
          <p:spPr>
            <a:xfrm>
              <a:off x="0" y="-19050"/>
              <a:ext cx="156790" cy="175840"/>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grpSp>
        <p:nvGrpSpPr>
          <p:cNvPr id="20" name="Group 20">
            <a:extLst>
              <a:ext uri="{FF2B5EF4-FFF2-40B4-BE49-F238E27FC236}">
                <a16:creationId xmlns:a16="http://schemas.microsoft.com/office/drawing/2014/main" id="{42099178-A028-8575-FB05-1DD75C4F94B3}"/>
              </a:ext>
            </a:extLst>
          </p:cNvPr>
          <p:cNvGrpSpPr/>
          <p:nvPr/>
        </p:nvGrpSpPr>
        <p:grpSpPr>
          <a:xfrm>
            <a:off x="6247216" y="714982"/>
            <a:ext cx="5416385" cy="602817"/>
            <a:chOff x="0" y="-19050"/>
            <a:chExt cx="1674926" cy="238150"/>
          </a:xfrm>
        </p:grpSpPr>
        <p:sp>
          <p:nvSpPr>
            <p:cNvPr id="21" name="Freeform 21">
              <a:extLst>
                <a:ext uri="{FF2B5EF4-FFF2-40B4-BE49-F238E27FC236}">
                  <a16:creationId xmlns:a16="http://schemas.microsoft.com/office/drawing/2014/main" id="{28B32DF8-0FF7-02B1-5EF3-F2256681D636}"/>
                </a:ext>
              </a:extLst>
            </p:cNvPr>
            <p:cNvSpPr/>
            <p:nvPr/>
          </p:nvSpPr>
          <p:spPr>
            <a:xfrm>
              <a:off x="0" y="0"/>
              <a:ext cx="1674926" cy="219100"/>
            </a:xfrm>
            <a:custGeom>
              <a:avLst/>
              <a:gdLst/>
              <a:ahLst/>
              <a:cxnLst/>
              <a:rect l="l" t="t" r="r" b="b"/>
              <a:pathLst>
                <a:path w="1674926" h="219100">
                  <a:moveTo>
                    <a:pt x="0" y="0"/>
                  </a:moveTo>
                  <a:lnTo>
                    <a:pt x="1674926" y="0"/>
                  </a:lnTo>
                  <a:lnTo>
                    <a:pt x="1674926" y="219100"/>
                  </a:lnTo>
                  <a:lnTo>
                    <a:pt x="0" y="219100"/>
                  </a:lnTo>
                  <a:close/>
                </a:path>
              </a:pathLst>
            </a:custGeom>
            <a:solidFill>
              <a:srgbClr val="68BC45">
                <a:alpha val="87843"/>
              </a:srgbClr>
            </a:solidFill>
          </p:spPr>
          <p:txBody>
            <a:bodyPr/>
            <a:lstStyle/>
            <a:p>
              <a:pPr defTabSz="609630"/>
              <a:endParaRPr lang="en-GB" sz="1200" dirty="0">
                <a:solidFill>
                  <a:prstClr val="black"/>
                </a:solidFill>
                <a:latin typeface="Calibri"/>
              </a:endParaRPr>
            </a:p>
          </p:txBody>
        </p:sp>
        <p:sp>
          <p:nvSpPr>
            <p:cNvPr id="22" name="TextBox 22">
              <a:extLst>
                <a:ext uri="{FF2B5EF4-FFF2-40B4-BE49-F238E27FC236}">
                  <a16:creationId xmlns:a16="http://schemas.microsoft.com/office/drawing/2014/main" id="{4CB8AE6C-A4ED-BDCD-A68E-67BEBC42AF26}"/>
                </a:ext>
              </a:extLst>
            </p:cNvPr>
            <p:cNvSpPr txBox="1"/>
            <p:nvPr/>
          </p:nvSpPr>
          <p:spPr>
            <a:xfrm>
              <a:off x="0" y="-19050"/>
              <a:ext cx="1674926" cy="238150"/>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sp>
        <p:nvSpPr>
          <p:cNvPr id="23" name="TextBox 23">
            <a:extLst>
              <a:ext uri="{FF2B5EF4-FFF2-40B4-BE49-F238E27FC236}">
                <a16:creationId xmlns:a16="http://schemas.microsoft.com/office/drawing/2014/main" id="{E7797D7E-68C5-1858-E47E-D3FE906AD093}"/>
              </a:ext>
            </a:extLst>
          </p:cNvPr>
          <p:cNvSpPr txBox="1"/>
          <p:nvPr/>
        </p:nvSpPr>
        <p:spPr>
          <a:xfrm>
            <a:off x="6352069" y="1016389"/>
            <a:ext cx="5311532" cy="305020"/>
          </a:xfrm>
          <a:prstGeom prst="rect">
            <a:avLst/>
          </a:prstGeom>
        </p:spPr>
        <p:txBody>
          <a:bodyPr wrap="square" lIns="0" tIns="0" rIns="0" bIns="0" rtlCol="0" anchor="t">
            <a:spAutoFit/>
          </a:bodyPr>
          <a:lstStyle/>
          <a:p>
            <a:pPr defTabSz="609630">
              <a:lnSpc>
                <a:spcPts val="2171"/>
              </a:lnSpc>
            </a:pPr>
            <a:r>
              <a:rPr lang="en-US" sz="3200" b="1" spc="82" dirty="0">
                <a:solidFill>
                  <a:srgbClr val="FFFFFF"/>
                </a:solidFill>
                <a:latin typeface="Arialle Bold"/>
                <a:ea typeface="Arialle Bold"/>
                <a:cs typeface="Arialle Bold"/>
                <a:sym typeface="Arialle Bold"/>
              </a:rPr>
              <a:t>DERECHOS Y PERMISOS</a:t>
            </a:r>
          </a:p>
        </p:txBody>
      </p:sp>
      <p:pic>
        <p:nvPicPr>
          <p:cNvPr id="37" name="Image 36" descr="Une image contenant texte, Police, Graphique, capture d’écran&#10;&#10;Description générée automatiquement">
            <a:extLst>
              <a:ext uri="{FF2B5EF4-FFF2-40B4-BE49-F238E27FC236}">
                <a16:creationId xmlns:a16="http://schemas.microsoft.com/office/drawing/2014/main" id="{40FAC3BD-0A7B-8A29-2B8B-2163980FB676}"/>
              </a:ext>
            </a:extLst>
          </p:cNvPr>
          <p:cNvPicPr>
            <a:picLocks noGrp="1" noRo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10641751" y="6264584"/>
            <a:ext cx="1550249" cy="593417"/>
          </a:xfrm>
          <a:prstGeom prst="rect">
            <a:avLst/>
          </a:prstGeom>
        </p:spPr>
      </p:pic>
      <p:sp>
        <p:nvSpPr>
          <p:cNvPr id="13" name="ZoneTexte 12">
            <a:extLst>
              <a:ext uri="{FF2B5EF4-FFF2-40B4-BE49-F238E27FC236}">
                <a16:creationId xmlns:a16="http://schemas.microsoft.com/office/drawing/2014/main" id="{E60D3F5D-E243-AC12-FDE5-61AA48F33688}"/>
              </a:ext>
            </a:extLst>
          </p:cNvPr>
          <p:cNvSpPr txBox="1"/>
          <p:nvPr/>
        </p:nvSpPr>
        <p:spPr>
          <a:xfrm>
            <a:off x="5898051" y="1613457"/>
            <a:ext cx="6219569" cy="4544001"/>
          </a:xfrm>
          <a:prstGeom prst="rect">
            <a:avLst/>
          </a:prstGeom>
          <a:noFill/>
          <a:ln w="76200">
            <a:solidFill>
              <a:srgbClr val="FF0000"/>
            </a:solidFill>
          </a:ln>
        </p:spPr>
        <p:txBody>
          <a:bodyPr wrap="square" rtlCol="0">
            <a:spAutoFit/>
          </a:bodyPr>
          <a:lstStyle/>
          <a:p>
            <a:pPr algn="ctr" defTabSz="609630"/>
            <a:r>
              <a:rPr lang="es-ES" sz="2133" dirty="0">
                <a:solidFill>
                  <a:prstClr val="black"/>
                </a:solidFill>
                <a:latin typeface="Calibri"/>
              </a:rPr>
              <a:t>Este material de formación puede ser reproducido total o parcialmente y en cualquier formato </a:t>
            </a:r>
            <a:r>
              <a:rPr lang="es-ES" sz="2133" b="1" dirty="0">
                <a:solidFill>
                  <a:prstClr val="black"/>
                </a:solidFill>
                <a:latin typeface="Calibri"/>
              </a:rPr>
              <a:t>para fines educativos o sin ánimo de lucro</a:t>
            </a:r>
            <a:r>
              <a:rPr lang="es-ES" sz="2133" dirty="0">
                <a:solidFill>
                  <a:prstClr val="black"/>
                </a:solidFill>
                <a:latin typeface="Calibri"/>
              </a:rPr>
              <a:t> sin necesidad de autorización especial por parte del titular de los derechos de autor, </a:t>
            </a:r>
            <a:r>
              <a:rPr lang="es-ES" sz="2133" b="1" dirty="0">
                <a:solidFill>
                  <a:prstClr val="black"/>
                </a:solidFill>
                <a:latin typeface="Calibri"/>
              </a:rPr>
              <a:t>siempre y cuando se haga un reconocimiento de la fuente</a:t>
            </a:r>
            <a:r>
              <a:rPr lang="es-ES" sz="2133" dirty="0">
                <a:solidFill>
                  <a:prstClr val="black"/>
                </a:solidFill>
                <a:latin typeface="Calibri"/>
              </a:rPr>
              <a:t>. Deberá aparecer el siguiente aviso: ‘Centro de Formación de la Alianza por la Minería Responsable © 2025 ARM. Utilizado con permiso’.</a:t>
            </a:r>
          </a:p>
          <a:p>
            <a:pPr defTabSz="609630"/>
            <a:endParaRPr lang="en-GB" sz="1200" dirty="0">
              <a:solidFill>
                <a:prstClr val="black"/>
              </a:solidFill>
              <a:latin typeface="Calibri"/>
            </a:endParaRPr>
          </a:p>
          <a:p>
            <a:pPr algn="ctr" defTabSz="609630"/>
            <a:r>
              <a:rPr lang="es-ES" sz="2133" b="1" dirty="0">
                <a:solidFill>
                  <a:prstClr val="black"/>
                </a:solidFill>
                <a:latin typeface="Calibri"/>
              </a:rPr>
              <a:t>No se permite el uso de este material para reventa u otros fines comerciales </a:t>
            </a:r>
            <a:r>
              <a:rPr lang="es-ES" sz="2133" dirty="0">
                <a:solidFill>
                  <a:prstClr val="black"/>
                </a:solidFill>
                <a:latin typeface="Calibri"/>
              </a:rPr>
              <a:t>sin la autorización previa y por escrito de ARM. Para más información, por favor contáctenos en: </a:t>
            </a:r>
            <a:r>
              <a:rPr lang="es-ES" sz="2133" b="1" dirty="0">
                <a:solidFill>
                  <a:prstClr val="black"/>
                </a:solidFill>
                <a:latin typeface="Calibri"/>
                <a:hlinkClick r:id="rId3"/>
              </a:rPr>
              <a:t>arm@responsiblemines.org</a:t>
            </a:r>
            <a:r>
              <a:rPr lang="es-ES" sz="2133" b="1" dirty="0">
                <a:solidFill>
                  <a:prstClr val="black"/>
                </a:solidFill>
                <a:latin typeface="Calibri"/>
              </a:rPr>
              <a:t>.</a:t>
            </a:r>
          </a:p>
        </p:txBody>
      </p:sp>
      <p:sp>
        <p:nvSpPr>
          <p:cNvPr id="15" name="Freeform 2">
            <a:extLst>
              <a:ext uri="{FF2B5EF4-FFF2-40B4-BE49-F238E27FC236}">
                <a16:creationId xmlns:a16="http://schemas.microsoft.com/office/drawing/2014/main" id="{688C3A55-CC55-40DF-FABB-591B3116782B}"/>
              </a:ext>
            </a:extLst>
          </p:cNvPr>
          <p:cNvSpPr/>
          <p:nvPr/>
        </p:nvSpPr>
        <p:spPr>
          <a:xfrm>
            <a:off x="-552892" y="-78989"/>
            <a:ext cx="6345822" cy="6967757"/>
          </a:xfrm>
          <a:custGeom>
            <a:avLst/>
            <a:gdLst/>
            <a:ahLst/>
            <a:cxnLst/>
            <a:rect l="l" t="t" r="r" b="b"/>
            <a:pathLst>
              <a:path w="9518733" h="10451635">
                <a:moveTo>
                  <a:pt x="0" y="0"/>
                </a:moveTo>
                <a:lnTo>
                  <a:pt x="9518733" y="0"/>
                </a:lnTo>
                <a:lnTo>
                  <a:pt x="9518733" y="10451635"/>
                </a:lnTo>
                <a:lnTo>
                  <a:pt x="0" y="10451635"/>
                </a:lnTo>
                <a:lnTo>
                  <a:pt x="0" y="0"/>
                </a:lnTo>
                <a:close/>
              </a:path>
            </a:pathLst>
          </a:custGeom>
          <a:blipFill>
            <a:blip r:embed="rId4"/>
            <a:stretch>
              <a:fillRect l="-16471" r="-4185"/>
            </a:stretch>
          </a:blipFill>
        </p:spPr>
        <p:txBody>
          <a:bodyPr/>
          <a:lstStyle/>
          <a:p>
            <a:pPr defTabSz="609630"/>
            <a:endParaRPr lang="en-GB" sz="1200">
              <a:solidFill>
                <a:prstClr val="black"/>
              </a:solidFill>
              <a:latin typeface="Calibri"/>
            </a:endParaRPr>
          </a:p>
        </p:txBody>
      </p:sp>
      <p:grpSp>
        <p:nvGrpSpPr>
          <p:cNvPr id="17" name="Group 9">
            <a:extLst>
              <a:ext uri="{FF2B5EF4-FFF2-40B4-BE49-F238E27FC236}">
                <a16:creationId xmlns:a16="http://schemas.microsoft.com/office/drawing/2014/main" id="{D30F41FA-BAEA-7EA1-05CD-642D68F06A83}"/>
              </a:ext>
            </a:extLst>
          </p:cNvPr>
          <p:cNvGrpSpPr>
            <a:grpSpLocks/>
          </p:cNvGrpSpPr>
          <p:nvPr/>
        </p:nvGrpSpPr>
        <p:grpSpPr>
          <a:xfrm>
            <a:off x="-552892" y="-455911"/>
            <a:ext cx="6345822" cy="7721600"/>
            <a:chOff x="0" y="0"/>
            <a:chExt cx="2949129" cy="2709333"/>
          </a:xfrm>
        </p:grpSpPr>
        <p:sp>
          <p:nvSpPr>
            <p:cNvPr id="18" name="Freeform 10">
              <a:extLst>
                <a:ext uri="{FF2B5EF4-FFF2-40B4-BE49-F238E27FC236}">
                  <a16:creationId xmlns:a16="http://schemas.microsoft.com/office/drawing/2014/main" id="{F24FA25B-BC6F-D9F9-2530-EF9AF5C4C42A}"/>
                </a:ext>
              </a:extLst>
            </p:cNvPr>
            <p:cNvSpPr>
              <a:spLocks/>
            </p:cNvSpPr>
            <p:nvPr/>
          </p:nvSpPr>
          <p:spPr>
            <a:xfrm>
              <a:off x="0" y="0"/>
              <a:ext cx="2949129" cy="2709333"/>
            </a:xfrm>
            <a:custGeom>
              <a:avLst/>
              <a:gdLst/>
              <a:ahLst/>
              <a:cxnLst/>
              <a:rect l="l" t="t" r="r" b="b"/>
              <a:pathLst>
                <a:path w="2949129" h="2709333">
                  <a:moveTo>
                    <a:pt x="0" y="0"/>
                  </a:moveTo>
                  <a:lnTo>
                    <a:pt x="2949129" y="0"/>
                  </a:lnTo>
                  <a:lnTo>
                    <a:pt x="2949129" y="2709333"/>
                  </a:lnTo>
                  <a:lnTo>
                    <a:pt x="0" y="2709333"/>
                  </a:lnTo>
                  <a:close/>
                </a:path>
              </a:pathLst>
            </a:custGeom>
            <a:solidFill>
              <a:srgbClr val="00809E">
                <a:alpha val="63922"/>
              </a:srgbClr>
            </a:solidFill>
          </p:spPr>
          <p:txBody>
            <a:bodyPr/>
            <a:lstStyle/>
            <a:p>
              <a:pPr defTabSz="609630"/>
              <a:endParaRPr lang="en-GB" sz="1200">
                <a:solidFill>
                  <a:prstClr val="black"/>
                </a:solidFill>
                <a:latin typeface="Calibri"/>
              </a:endParaRPr>
            </a:p>
          </p:txBody>
        </p:sp>
        <p:sp>
          <p:nvSpPr>
            <p:cNvPr id="38" name="TextBox 11">
              <a:extLst>
                <a:ext uri="{FF2B5EF4-FFF2-40B4-BE49-F238E27FC236}">
                  <a16:creationId xmlns:a16="http://schemas.microsoft.com/office/drawing/2014/main" id="{D2452993-9B32-5DAC-8E28-43A476A7B661}"/>
                </a:ext>
              </a:extLst>
            </p:cNvPr>
            <p:cNvSpPr txBox="1">
              <a:spLocks/>
            </p:cNvSpPr>
            <p:nvPr/>
          </p:nvSpPr>
          <p:spPr>
            <a:xfrm>
              <a:off x="0" y="-19050"/>
              <a:ext cx="2949129" cy="2728383"/>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spTree>
    <p:extLst>
      <p:ext uri="{BB962C8B-B14F-4D97-AF65-F5344CB8AC3E}">
        <p14:creationId xmlns:p14="http://schemas.microsoft.com/office/powerpoint/2010/main" val="3972571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258838" y="2993556"/>
            <a:ext cx="5728304" cy="1097673"/>
          </a:xfrm>
          <a:prstGeom prst="rect">
            <a:avLst/>
          </a:prstGeom>
          <a:noFill/>
        </p:spPr>
        <p:txBody>
          <a:bodyPr wrap="square">
            <a:spAutoFit/>
          </a:bodyPr>
          <a:lstStyle/>
          <a:p>
            <a:pPr algn="ctr" rtl="0" fontAlgn="base"/>
            <a:r>
              <a:rPr lang="es-MX" sz="3333" b="1" dirty="0">
                <a:solidFill>
                  <a:schemeClr val="accent5"/>
                </a:solidFill>
                <a:latin typeface="Open Sans"/>
                <a:ea typeface="Open Sans"/>
                <a:cs typeface="Open Sans"/>
              </a:rPr>
              <a:t>1.3 MITIGACION </a:t>
            </a:r>
            <a:r>
              <a:rPr lang="en-US" sz="3333" b="1" dirty="0">
                <a:solidFill>
                  <a:schemeClr val="accent5"/>
                </a:solidFill>
                <a:latin typeface="Open Sans"/>
                <a:ea typeface="Open Sans"/>
                <a:cs typeface="Open Sans"/>
              </a:rPr>
              <a:t>​</a:t>
            </a:r>
          </a:p>
          <a:p>
            <a:pPr algn="ctr" rtl="0" fontAlgn="base"/>
            <a:r>
              <a:rPr lang="es-MX" sz="3200" dirty="0">
                <a:solidFill>
                  <a:srgbClr val="000000"/>
                </a:solidFill>
                <a:highlight>
                  <a:srgbClr val="F5F5F5"/>
                </a:highlight>
                <a:latin typeface="Aptos Narrow" panose="020B0004020202020204" pitchFamily="34" charset="0"/>
              </a:rPr>
              <a:t>​</a:t>
            </a:r>
            <a:endParaRPr lang="es-MX" sz="2400" dirty="0">
              <a:solidFill>
                <a:srgbClr val="000000"/>
              </a:solidFill>
              <a:highlight>
                <a:srgbClr val="F5F5F5"/>
              </a:highlight>
              <a:latin typeface="Segoe UI" panose="020B0502040204020203" pitchFamily="34" charset="0"/>
            </a:endParaRPr>
          </a:p>
        </p:txBody>
      </p:sp>
      <p:graphicFrame>
        <p:nvGraphicFramePr>
          <p:cNvPr id="4" name="Diagrama 3">
            <a:extLst>
              <a:ext uri="{FF2B5EF4-FFF2-40B4-BE49-F238E27FC236}">
                <a16:creationId xmlns:a16="http://schemas.microsoft.com/office/drawing/2014/main" id="{0646F825-B1AC-5B0C-C21B-EF84E51CB47A}"/>
              </a:ext>
            </a:extLst>
          </p:cNvPr>
          <p:cNvGraphicFramePr/>
          <p:nvPr>
            <p:extLst>
              <p:ext uri="{D42A27DB-BD31-4B8C-83A1-F6EECF244321}">
                <p14:modId xmlns:p14="http://schemas.microsoft.com/office/powerpoint/2010/main" val="605327447"/>
              </p:ext>
            </p:extLst>
          </p:nvPr>
        </p:nvGraphicFramePr>
        <p:xfrm>
          <a:off x="5469466" y="493486"/>
          <a:ext cx="6722534" cy="6097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5533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4BEA81E0-F2B5-B2E8-376F-42206852C5E1}"/>
              </a:ext>
            </a:extLst>
          </p:cNvPr>
          <p:cNvSpPr txBox="1"/>
          <p:nvPr/>
        </p:nvSpPr>
        <p:spPr>
          <a:xfrm>
            <a:off x="367696" y="968210"/>
            <a:ext cx="5728304" cy="605230"/>
          </a:xfrm>
          <a:prstGeom prst="rect">
            <a:avLst/>
          </a:prstGeom>
          <a:noFill/>
        </p:spPr>
        <p:txBody>
          <a:bodyPr wrap="square">
            <a:spAutoFit/>
          </a:bodyPr>
          <a:lstStyle/>
          <a:p>
            <a:pPr algn="ctr" rtl="0" fontAlgn="base"/>
            <a:r>
              <a:rPr lang="es-MX" sz="3333" b="1" dirty="0">
                <a:solidFill>
                  <a:schemeClr val="accent5"/>
                </a:solidFill>
                <a:latin typeface="Open Sans"/>
                <a:ea typeface="Open Sans"/>
                <a:cs typeface="Open Sans"/>
              </a:rPr>
              <a:t>1.4 MONITOREO</a:t>
            </a:r>
            <a:r>
              <a:rPr lang="en-US" sz="3333" b="1" dirty="0">
                <a:solidFill>
                  <a:schemeClr val="accent5"/>
                </a:solidFill>
                <a:latin typeface="Open Sans"/>
                <a:ea typeface="Open Sans"/>
                <a:cs typeface="Open Sans"/>
              </a:rPr>
              <a:t>​</a:t>
            </a:r>
            <a:endParaRPr lang="es-MX" sz="2400" dirty="0">
              <a:solidFill>
                <a:srgbClr val="000000"/>
              </a:solidFill>
              <a:highlight>
                <a:srgbClr val="F5F5F5"/>
              </a:highlight>
              <a:latin typeface="Segoe UI" panose="020B0502040204020203" pitchFamily="34" charset="0"/>
            </a:endParaRPr>
          </a:p>
        </p:txBody>
      </p:sp>
      <p:sp>
        <p:nvSpPr>
          <p:cNvPr id="3" name="CuadroTexto 2">
            <a:extLst>
              <a:ext uri="{FF2B5EF4-FFF2-40B4-BE49-F238E27FC236}">
                <a16:creationId xmlns:a16="http://schemas.microsoft.com/office/drawing/2014/main" id="{345EE8FF-3B61-E4D1-CE80-828303964172}"/>
              </a:ext>
            </a:extLst>
          </p:cNvPr>
          <p:cNvSpPr txBox="1"/>
          <p:nvPr/>
        </p:nvSpPr>
        <p:spPr>
          <a:xfrm>
            <a:off x="215297" y="1881751"/>
            <a:ext cx="9176354" cy="5016758"/>
          </a:xfrm>
          <a:prstGeom prst="rect">
            <a:avLst/>
          </a:prstGeom>
          <a:noFill/>
        </p:spPr>
        <p:txBody>
          <a:bodyPr wrap="square">
            <a:spAutoFit/>
          </a:bodyPr>
          <a:lstStyle/>
          <a:p>
            <a:pPr algn="just" rtl="0" fontAlgn="base"/>
            <a:r>
              <a:rPr lang="es-ES" sz="2000" dirty="0">
                <a:solidFill>
                  <a:schemeClr val="dk2"/>
                </a:solidFill>
              </a:rPr>
              <a:t>Dentro de las actividades de seguimiento se contemplan el cumplimiento de las acciones de mitigación establecidas con el apoyo de las distintas herramientas disponibles:  </a:t>
            </a:r>
            <a:endParaRPr lang="en-US" sz="2000" dirty="0">
              <a:solidFill>
                <a:schemeClr val="dk2"/>
              </a:solidFill>
            </a:endParaRPr>
          </a:p>
          <a:p>
            <a:pPr algn="just" rtl="0" fontAlgn="base"/>
            <a:r>
              <a:rPr lang="es-MX" sz="2000" dirty="0">
                <a:solidFill>
                  <a:schemeClr val="dk2"/>
                </a:solidFill>
              </a:rPr>
              <a:t>​</a:t>
            </a:r>
          </a:p>
          <a:p>
            <a:pPr algn="just" fontAlgn="base"/>
            <a:r>
              <a:rPr lang="es-MX" sz="2000" b="1" dirty="0">
                <a:solidFill>
                  <a:schemeClr val="dk2"/>
                </a:solidFill>
              </a:rPr>
              <a:t>Seguimiento de Proceso productivo uso y consumo de sustancias e insumos químicos: </a:t>
            </a:r>
            <a:r>
              <a:rPr lang="es-MX" sz="2000" dirty="0">
                <a:solidFill>
                  <a:schemeClr val="dk2"/>
                </a:solidFill>
              </a:rPr>
              <a:t>Avance en la adaptación de procesos ligados a la optimización reducción de insumos y conocimiento de sustancias empleadas  </a:t>
            </a:r>
          </a:p>
          <a:p>
            <a:pPr algn="just" fontAlgn="base"/>
            <a:endParaRPr lang="es-MX" sz="2000" b="1" dirty="0">
              <a:solidFill>
                <a:schemeClr val="dk2"/>
              </a:solidFill>
            </a:endParaRPr>
          </a:p>
          <a:p>
            <a:pPr algn="just" fontAlgn="base"/>
            <a:r>
              <a:rPr lang="es-MX" sz="2000" b="1" dirty="0">
                <a:solidFill>
                  <a:schemeClr val="dk2"/>
                </a:solidFill>
              </a:rPr>
              <a:t>Seguimiento a la implementación de planes y programas: </a:t>
            </a:r>
            <a:r>
              <a:rPr lang="es-MX" sz="2000" dirty="0">
                <a:solidFill>
                  <a:schemeClr val="dk2"/>
                </a:solidFill>
              </a:rPr>
              <a:t>Manejo s</a:t>
            </a:r>
            <a:r>
              <a:rPr lang="es-ES" sz="2000" dirty="0">
                <a:solidFill>
                  <a:schemeClr val="dk2"/>
                </a:solidFill>
              </a:rPr>
              <a:t>seguro de Sustancias Químicas, y Control de Exposición a Agentes Químicos </a:t>
            </a:r>
          </a:p>
          <a:p>
            <a:pPr algn="just" fontAlgn="base"/>
            <a:endParaRPr lang="es-MX" sz="2000" dirty="0">
              <a:solidFill>
                <a:schemeClr val="dk2"/>
              </a:solidFill>
            </a:endParaRPr>
          </a:p>
          <a:p>
            <a:pPr algn="just" fontAlgn="base"/>
            <a:r>
              <a:rPr lang="es-MX" sz="2000" b="1" dirty="0">
                <a:solidFill>
                  <a:schemeClr val="dk2"/>
                </a:solidFill>
              </a:rPr>
              <a:t>Seguimiento a la implementación de protocolos y </a:t>
            </a:r>
            <a:r>
              <a:rPr lang="es-ES" sz="2000" dirty="0">
                <a:solidFill>
                  <a:schemeClr val="dk2"/>
                </a:solidFill>
              </a:rPr>
              <a:t>Procedimientos para la respuesta inmediata de incidentes con sustancias químicas y atención de derrames </a:t>
            </a:r>
            <a:endParaRPr lang="es-CO" sz="2000" dirty="0">
              <a:solidFill>
                <a:schemeClr val="dk2"/>
              </a:solidFill>
            </a:endParaRPr>
          </a:p>
          <a:p>
            <a:pPr algn="just" fontAlgn="base"/>
            <a:r>
              <a:rPr lang="es-MX" sz="2000" b="1" dirty="0">
                <a:solidFill>
                  <a:schemeClr val="dk2"/>
                </a:solidFill>
              </a:rPr>
              <a:t> </a:t>
            </a:r>
            <a:endParaRPr lang="es-MX" sz="2000" dirty="0">
              <a:solidFill>
                <a:schemeClr val="dk2"/>
              </a:solidFill>
            </a:endParaRPr>
          </a:p>
          <a:p>
            <a:pPr algn="just" fontAlgn="base"/>
            <a:endParaRPr lang="es-MX" sz="2000" dirty="0">
              <a:solidFill>
                <a:schemeClr val="dk2"/>
              </a:solidFill>
            </a:endParaRPr>
          </a:p>
        </p:txBody>
      </p:sp>
      <p:pic>
        <p:nvPicPr>
          <p:cNvPr id="1026" name="Picture 2" descr="Diagrama de flujo - Iconos gratis de negocio">
            <a:extLst>
              <a:ext uri="{FF2B5EF4-FFF2-40B4-BE49-F238E27FC236}">
                <a16:creationId xmlns:a16="http://schemas.microsoft.com/office/drawing/2014/main" id="{75590ADC-A1A3-D89A-BD84-7FA9C60C2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3382" y="2631807"/>
            <a:ext cx="2199182" cy="219918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a:extLst>
              <a:ext uri="{FF2B5EF4-FFF2-40B4-BE49-F238E27FC236}">
                <a16:creationId xmlns:a16="http://schemas.microsoft.com/office/drawing/2014/main" id="{DAD842DB-9067-7798-8E9C-530F5C05AD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5186" y="968209"/>
            <a:ext cx="1628860" cy="16288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Derrame de petróleo - Iconos gratis de industria">
            <a:extLst>
              <a:ext uri="{FF2B5EF4-FFF2-40B4-BE49-F238E27FC236}">
                <a16:creationId xmlns:a16="http://schemas.microsoft.com/office/drawing/2014/main" id="{A543A97A-4540-7A0C-0560-626C63EABB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0101" y="4865727"/>
            <a:ext cx="1442463" cy="1442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858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506201" y="288925"/>
            <a:ext cx="396875" cy="396875"/>
            <a:chOff x="0" y="0"/>
            <a:chExt cx="156790" cy="156790"/>
          </a:xfrm>
        </p:grpSpPr>
        <p:sp>
          <p:nvSpPr>
            <p:cNvPr id="3" name="Freeform 3"/>
            <p:cNvSpPr/>
            <p:nvPr/>
          </p:nvSpPr>
          <p:spPr>
            <a:xfrm>
              <a:off x="0" y="0"/>
              <a:ext cx="156790" cy="156790"/>
            </a:xfrm>
            <a:custGeom>
              <a:avLst/>
              <a:gdLst/>
              <a:ahLst/>
              <a:cxnLst/>
              <a:rect l="l" t="t" r="r" b="b"/>
              <a:pathLst>
                <a:path w="156790" h="156790">
                  <a:moveTo>
                    <a:pt x="0" y="0"/>
                  </a:moveTo>
                  <a:lnTo>
                    <a:pt x="156790" y="0"/>
                  </a:lnTo>
                  <a:lnTo>
                    <a:pt x="156790" y="156790"/>
                  </a:lnTo>
                  <a:lnTo>
                    <a:pt x="0" y="156790"/>
                  </a:lnTo>
                  <a:close/>
                </a:path>
              </a:pathLst>
            </a:custGeom>
            <a:solidFill>
              <a:srgbClr val="00809E"/>
            </a:solidFill>
          </p:spPr>
          <p:txBody>
            <a:bodyPr/>
            <a:lstStyle/>
            <a:p>
              <a:pPr defTabSz="609630"/>
              <a:endParaRPr lang="en-GB" sz="1200">
                <a:solidFill>
                  <a:prstClr val="black"/>
                </a:solidFill>
                <a:latin typeface="Calibri"/>
              </a:endParaRPr>
            </a:p>
          </p:txBody>
        </p:sp>
        <p:sp>
          <p:nvSpPr>
            <p:cNvPr id="4" name="TextBox 4"/>
            <p:cNvSpPr txBox="1"/>
            <p:nvPr/>
          </p:nvSpPr>
          <p:spPr>
            <a:xfrm>
              <a:off x="0" y="-19050"/>
              <a:ext cx="156790" cy="175840"/>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sp>
        <p:nvSpPr>
          <p:cNvPr id="5" name="Freeform 5"/>
          <p:cNvSpPr>
            <a:spLocks noGrp="1" noRot="1" noMove="1" noResize="1" noEditPoints="1" noAdjustHandles="1" noChangeArrowheads="1" noChangeShapeType="1"/>
          </p:cNvSpPr>
          <p:nvPr/>
        </p:nvSpPr>
        <p:spPr>
          <a:xfrm>
            <a:off x="-772128" y="0"/>
            <a:ext cx="8089937" cy="9270876"/>
          </a:xfrm>
          <a:custGeom>
            <a:avLst/>
            <a:gdLst/>
            <a:ahLst/>
            <a:cxnLst/>
            <a:rect l="l" t="t" r="r" b="b"/>
            <a:pathLst>
              <a:path w="12134906" h="13906314">
                <a:moveTo>
                  <a:pt x="0" y="0"/>
                </a:moveTo>
                <a:lnTo>
                  <a:pt x="12134906" y="0"/>
                </a:lnTo>
                <a:lnTo>
                  <a:pt x="12134906" y="13906314"/>
                </a:lnTo>
                <a:lnTo>
                  <a:pt x="0" y="13906314"/>
                </a:lnTo>
                <a:lnTo>
                  <a:pt x="0" y="0"/>
                </a:lnTo>
                <a:close/>
              </a:path>
            </a:pathLst>
          </a:custGeom>
          <a:blipFill>
            <a:blip r:embed="rId3"/>
            <a:stretch>
              <a:fillRect l="-90174" t="-28836" r="-36824"/>
            </a:stretch>
          </a:blipFill>
        </p:spPr>
        <p:txBody>
          <a:bodyPr/>
          <a:lstStyle/>
          <a:p>
            <a:pPr defTabSz="609630"/>
            <a:endParaRPr lang="en-GB" sz="1200">
              <a:solidFill>
                <a:prstClr val="black"/>
              </a:solidFill>
              <a:latin typeface="Calibri"/>
            </a:endParaRPr>
          </a:p>
        </p:txBody>
      </p:sp>
      <p:grpSp>
        <p:nvGrpSpPr>
          <p:cNvPr id="6" name="Group 6"/>
          <p:cNvGrpSpPr>
            <a:grpSpLocks noGrp="1" noUngrp="1" noRot="1" noMove="1" noResize="1"/>
          </p:cNvGrpSpPr>
          <p:nvPr/>
        </p:nvGrpSpPr>
        <p:grpSpPr>
          <a:xfrm>
            <a:off x="-167282" y="-65050"/>
            <a:ext cx="6604705" cy="7067130"/>
            <a:chOff x="0" y="0"/>
            <a:chExt cx="2609266" cy="2791953"/>
          </a:xfrm>
        </p:grpSpPr>
        <p:sp>
          <p:nvSpPr>
            <p:cNvPr id="7" name="Freeform 7"/>
            <p:cNvSpPr>
              <a:spLocks noGrp="1" noRot="1" noMove="1" noResize="1" noEditPoints="1" noAdjustHandles="1" noChangeArrowheads="1" noChangeShapeType="1"/>
            </p:cNvSpPr>
            <p:nvPr/>
          </p:nvSpPr>
          <p:spPr>
            <a:xfrm>
              <a:off x="0" y="0"/>
              <a:ext cx="2609267" cy="2791953"/>
            </a:xfrm>
            <a:custGeom>
              <a:avLst/>
              <a:gdLst/>
              <a:ahLst/>
              <a:cxnLst/>
              <a:rect l="l" t="t" r="r" b="b"/>
              <a:pathLst>
                <a:path w="2609267" h="2791953">
                  <a:moveTo>
                    <a:pt x="0" y="0"/>
                  </a:moveTo>
                  <a:lnTo>
                    <a:pt x="2609267" y="0"/>
                  </a:lnTo>
                  <a:lnTo>
                    <a:pt x="2609267" y="2791953"/>
                  </a:lnTo>
                  <a:lnTo>
                    <a:pt x="0" y="2791953"/>
                  </a:lnTo>
                  <a:close/>
                </a:path>
              </a:pathLst>
            </a:custGeom>
            <a:solidFill>
              <a:srgbClr val="00809E">
                <a:alpha val="63922"/>
              </a:srgbClr>
            </a:solidFill>
          </p:spPr>
          <p:txBody>
            <a:bodyPr/>
            <a:lstStyle/>
            <a:p>
              <a:pPr defTabSz="609630"/>
              <a:endParaRPr lang="en-GB" sz="1200">
                <a:solidFill>
                  <a:prstClr val="black"/>
                </a:solidFill>
                <a:latin typeface="Calibri"/>
              </a:endParaRPr>
            </a:p>
          </p:txBody>
        </p:sp>
        <p:sp>
          <p:nvSpPr>
            <p:cNvPr id="8" name="TextBox 8"/>
            <p:cNvSpPr txBox="1">
              <a:spLocks noGrp="1" noRot="1" noMove="1" noResize="1" noEditPoints="1" noAdjustHandles="1" noChangeArrowheads="1" noChangeShapeType="1"/>
            </p:cNvSpPr>
            <p:nvPr/>
          </p:nvSpPr>
          <p:spPr>
            <a:xfrm>
              <a:off x="0" y="-19050"/>
              <a:ext cx="2609266" cy="2811003"/>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grpSp>
        <p:nvGrpSpPr>
          <p:cNvPr id="9" name="Group 9"/>
          <p:cNvGrpSpPr>
            <a:grpSpLocks/>
          </p:cNvGrpSpPr>
          <p:nvPr/>
        </p:nvGrpSpPr>
        <p:grpSpPr>
          <a:xfrm>
            <a:off x="4778479" y="-1090461"/>
            <a:ext cx="3835461" cy="7948461"/>
            <a:chOff x="-489047" y="-19050"/>
            <a:chExt cx="1515244" cy="3104962"/>
          </a:xfrm>
        </p:grpSpPr>
        <p:sp>
          <p:nvSpPr>
            <p:cNvPr id="10" name="Freeform 10"/>
            <p:cNvSpPr>
              <a:spLocks/>
            </p:cNvSpPr>
            <p:nvPr/>
          </p:nvSpPr>
          <p:spPr>
            <a:xfrm>
              <a:off x="-489047" y="-9525"/>
              <a:ext cx="1026197" cy="3085912"/>
            </a:xfrm>
            <a:custGeom>
              <a:avLst/>
              <a:gdLst/>
              <a:ahLst/>
              <a:cxnLst/>
              <a:rect l="l" t="t" r="r" b="b"/>
              <a:pathLst>
                <a:path w="1026197" h="3085912">
                  <a:moveTo>
                    <a:pt x="0" y="0"/>
                  </a:moveTo>
                  <a:lnTo>
                    <a:pt x="1026197" y="0"/>
                  </a:lnTo>
                  <a:lnTo>
                    <a:pt x="1026197" y="3085912"/>
                  </a:lnTo>
                  <a:lnTo>
                    <a:pt x="0" y="3085912"/>
                  </a:lnTo>
                  <a:close/>
                </a:path>
              </a:pathLst>
            </a:custGeom>
            <a:solidFill>
              <a:srgbClr val="FFFFFF"/>
            </a:solidFill>
          </p:spPr>
          <p:txBody>
            <a:bodyPr/>
            <a:lstStyle/>
            <a:p>
              <a:pPr defTabSz="609630"/>
              <a:endParaRPr lang="en-GB" sz="1200">
                <a:solidFill>
                  <a:prstClr val="black"/>
                </a:solidFill>
                <a:latin typeface="Calibri"/>
              </a:endParaRPr>
            </a:p>
          </p:txBody>
        </p:sp>
        <p:sp>
          <p:nvSpPr>
            <p:cNvPr id="11" name="TextBox 11"/>
            <p:cNvSpPr txBox="1">
              <a:spLocks/>
            </p:cNvSpPr>
            <p:nvPr/>
          </p:nvSpPr>
          <p:spPr>
            <a:xfrm>
              <a:off x="0" y="-19050"/>
              <a:ext cx="1026197" cy="3104962"/>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sp>
        <p:nvSpPr>
          <p:cNvPr id="26" name="TextBox 26"/>
          <p:cNvSpPr txBox="1"/>
          <p:nvPr/>
        </p:nvSpPr>
        <p:spPr>
          <a:xfrm>
            <a:off x="-7472262" y="8102821"/>
            <a:ext cx="463550" cy="131254"/>
          </a:xfrm>
          <a:prstGeom prst="rect">
            <a:avLst/>
          </a:prstGeom>
        </p:spPr>
        <p:txBody>
          <a:bodyPr lIns="0" tIns="0" rIns="0" bIns="0" rtlCol="0" anchor="t">
            <a:spAutoFit/>
          </a:bodyPr>
          <a:lstStyle/>
          <a:p>
            <a:pPr algn="ctr" defTabSz="609630">
              <a:lnSpc>
                <a:spcPts val="1137"/>
              </a:lnSpc>
            </a:pPr>
            <a:r>
              <a:rPr lang="en-US" sz="812" spc="144">
                <a:solidFill>
                  <a:srgbClr val="D5D5D5"/>
                </a:solidFill>
                <a:latin typeface="Questrial"/>
                <a:ea typeface="Questrial"/>
                <a:cs typeface="Questrial"/>
                <a:sym typeface="Questrial"/>
              </a:rPr>
              <a:t>61,63%</a:t>
            </a:r>
          </a:p>
        </p:txBody>
      </p:sp>
      <p:sp>
        <p:nvSpPr>
          <p:cNvPr id="27" name="TextBox 27"/>
          <p:cNvSpPr txBox="1"/>
          <p:nvPr/>
        </p:nvSpPr>
        <p:spPr>
          <a:xfrm rot="-5400000">
            <a:off x="-6562357" y="8148183"/>
            <a:ext cx="76200" cy="70917"/>
          </a:xfrm>
          <a:prstGeom prst="rect">
            <a:avLst/>
          </a:prstGeom>
        </p:spPr>
        <p:txBody>
          <a:bodyPr lIns="0" tIns="0" rIns="0" bIns="0" rtlCol="0" anchor="t">
            <a:spAutoFit/>
          </a:bodyPr>
          <a:lstStyle/>
          <a:p>
            <a:pPr algn="ctr" defTabSz="609630">
              <a:lnSpc>
                <a:spcPts val="633"/>
              </a:lnSpc>
            </a:pPr>
            <a:r>
              <a:rPr lang="en-US" sz="452">
                <a:solidFill>
                  <a:srgbClr val="B3B3B3"/>
                </a:solidFill>
                <a:latin typeface="Garet Book"/>
                <a:ea typeface="Garet Book"/>
                <a:cs typeface="Garet Book"/>
                <a:sym typeface="Garet Book"/>
              </a:rPr>
              <a:t>0°</a:t>
            </a:r>
          </a:p>
        </p:txBody>
      </p:sp>
      <p:sp>
        <p:nvSpPr>
          <p:cNvPr id="28" name="TextBox 28"/>
          <p:cNvSpPr txBox="1"/>
          <p:nvPr/>
        </p:nvSpPr>
        <p:spPr>
          <a:xfrm>
            <a:off x="-7410813" y="-2572279"/>
            <a:ext cx="539750" cy="190373"/>
          </a:xfrm>
          <a:prstGeom prst="rect">
            <a:avLst/>
          </a:prstGeom>
        </p:spPr>
        <p:txBody>
          <a:bodyPr lIns="0" tIns="0" rIns="0" bIns="0" rtlCol="0" anchor="t">
            <a:spAutoFit/>
          </a:bodyPr>
          <a:lstStyle/>
          <a:p>
            <a:pPr algn="ctr" defTabSz="609630">
              <a:lnSpc>
                <a:spcPts val="1628"/>
              </a:lnSpc>
            </a:pPr>
            <a:r>
              <a:rPr lang="en-US" sz="1163" spc="132">
                <a:solidFill>
                  <a:srgbClr val="342B31"/>
                </a:solidFill>
                <a:latin typeface="Questrial"/>
                <a:ea typeface="Questrial"/>
                <a:cs typeface="Questrial"/>
                <a:sym typeface="Questrial"/>
              </a:rPr>
              <a:t>Finder</a:t>
            </a:r>
          </a:p>
        </p:txBody>
      </p:sp>
      <p:sp>
        <p:nvSpPr>
          <p:cNvPr id="29" name="TextBox 29"/>
          <p:cNvSpPr txBox="1"/>
          <p:nvPr/>
        </p:nvSpPr>
        <p:spPr>
          <a:xfrm>
            <a:off x="-6118877" y="-2530024"/>
            <a:ext cx="895350" cy="129716"/>
          </a:xfrm>
          <a:prstGeom prst="rect">
            <a:avLst/>
          </a:prstGeom>
        </p:spPr>
        <p:txBody>
          <a:bodyPr lIns="0" tIns="0" rIns="0" bIns="0" rtlCol="0" anchor="t">
            <a:spAutoFit/>
          </a:bodyPr>
          <a:lstStyle/>
          <a:p>
            <a:pPr algn="ctr" defTabSz="609630">
              <a:lnSpc>
                <a:spcPts val="1145"/>
              </a:lnSpc>
            </a:pPr>
            <a:r>
              <a:rPr lang="en-US" sz="818">
                <a:solidFill>
                  <a:srgbClr val="342B31"/>
                </a:solidFill>
                <a:latin typeface="Garet Book"/>
                <a:ea typeface="Garet Book"/>
                <a:cs typeface="Garet Book"/>
                <a:sym typeface="Garet Book"/>
              </a:rPr>
              <a:t>File Edit View Go</a:t>
            </a:r>
          </a:p>
        </p:txBody>
      </p:sp>
      <p:sp>
        <p:nvSpPr>
          <p:cNvPr id="30" name="TextBox 30"/>
          <p:cNvSpPr txBox="1"/>
          <p:nvPr/>
        </p:nvSpPr>
        <p:spPr>
          <a:xfrm>
            <a:off x="-4486089" y="-2569859"/>
            <a:ext cx="1250950" cy="176523"/>
          </a:xfrm>
          <a:prstGeom prst="rect">
            <a:avLst/>
          </a:prstGeom>
        </p:spPr>
        <p:txBody>
          <a:bodyPr lIns="0" tIns="0" rIns="0" bIns="0" rtlCol="0" anchor="t">
            <a:spAutoFit/>
          </a:bodyPr>
          <a:lstStyle/>
          <a:p>
            <a:pPr algn="ctr" defTabSz="609630">
              <a:lnSpc>
                <a:spcPts val="1546"/>
              </a:lnSpc>
            </a:pPr>
            <a:r>
              <a:rPr lang="en-US" sz="1104" spc="283">
                <a:solidFill>
                  <a:srgbClr val="342B31"/>
                </a:solidFill>
                <a:latin typeface="Anonymous Pro"/>
                <a:ea typeface="Anonymous Pro"/>
                <a:cs typeface="Anonymous Pro"/>
                <a:sym typeface="Anonymous Pro"/>
              </a:rPr>
              <a:t>Window Help</a:t>
            </a:r>
          </a:p>
        </p:txBody>
      </p:sp>
      <p:sp>
        <p:nvSpPr>
          <p:cNvPr id="31" name="TextBox 31"/>
          <p:cNvSpPr txBox="1"/>
          <p:nvPr/>
        </p:nvSpPr>
        <p:spPr>
          <a:xfrm>
            <a:off x="5733691" y="-2540618"/>
            <a:ext cx="177800" cy="165495"/>
          </a:xfrm>
          <a:prstGeom prst="rect">
            <a:avLst/>
          </a:prstGeom>
        </p:spPr>
        <p:txBody>
          <a:bodyPr lIns="0" tIns="0" rIns="0" bIns="0" rtlCol="0" anchor="t">
            <a:spAutoFit/>
          </a:bodyPr>
          <a:lstStyle/>
          <a:p>
            <a:pPr algn="ctr" defTabSz="609630">
              <a:lnSpc>
                <a:spcPts val="1407"/>
              </a:lnSpc>
            </a:pPr>
            <a:r>
              <a:rPr lang="en-US" sz="1005">
                <a:solidFill>
                  <a:srgbClr val="3F373E"/>
                </a:solidFill>
                <a:latin typeface="Raleway"/>
                <a:ea typeface="Raleway"/>
                <a:cs typeface="Raleway"/>
                <a:sym typeface="Raleway"/>
              </a:rPr>
              <a:t>LA</a:t>
            </a:r>
          </a:p>
        </p:txBody>
      </p:sp>
      <p:sp>
        <p:nvSpPr>
          <p:cNvPr id="32" name="TextBox 32"/>
          <p:cNvSpPr txBox="1"/>
          <p:nvPr/>
        </p:nvSpPr>
        <p:spPr>
          <a:xfrm>
            <a:off x="-4343379" y="-2056026"/>
            <a:ext cx="1263650" cy="178510"/>
          </a:xfrm>
          <a:prstGeom prst="rect">
            <a:avLst/>
          </a:prstGeom>
        </p:spPr>
        <p:txBody>
          <a:bodyPr lIns="0" tIns="0" rIns="0" bIns="0" rtlCol="0" anchor="t">
            <a:spAutoFit/>
          </a:bodyPr>
          <a:lstStyle/>
          <a:p>
            <a:pPr algn="ctr" defTabSz="609630">
              <a:lnSpc>
                <a:spcPts val="1527"/>
              </a:lnSpc>
            </a:pPr>
            <a:r>
              <a:rPr lang="en-US" sz="1091" spc="177">
                <a:solidFill>
                  <a:srgbClr val="655B56"/>
                </a:solidFill>
                <a:latin typeface="Questrial"/>
                <a:ea typeface="Questrial"/>
                <a:cs typeface="Questrial"/>
                <a:sym typeface="Questrial"/>
              </a:rPr>
              <a:t>(3) WhatsApp x</a:t>
            </a:r>
          </a:p>
        </p:txBody>
      </p:sp>
      <p:sp>
        <p:nvSpPr>
          <p:cNvPr id="33" name="TextBox 33"/>
          <p:cNvSpPr txBox="1"/>
          <p:nvPr/>
        </p:nvSpPr>
        <p:spPr>
          <a:xfrm>
            <a:off x="-2665874" y="-2074503"/>
            <a:ext cx="1460500" cy="190309"/>
          </a:xfrm>
          <a:prstGeom prst="rect">
            <a:avLst/>
          </a:prstGeom>
        </p:spPr>
        <p:txBody>
          <a:bodyPr lIns="0" tIns="0" rIns="0" bIns="0" rtlCol="0" anchor="t">
            <a:spAutoFit/>
          </a:bodyPr>
          <a:lstStyle/>
          <a:p>
            <a:pPr algn="ctr" defTabSz="609630">
              <a:lnSpc>
                <a:spcPts val="1626"/>
              </a:lnSpc>
            </a:pPr>
            <a:r>
              <a:rPr lang="en-US" sz="1161" spc="175">
                <a:solidFill>
                  <a:srgbClr val="645F77"/>
                </a:solidFill>
                <a:latin typeface="Questrial"/>
                <a:ea typeface="Questrial"/>
                <a:cs typeface="Questrial"/>
                <a:sym typeface="Questrial"/>
              </a:rPr>
              <a:t>i ginadamato@ ×</a:t>
            </a:r>
          </a:p>
        </p:txBody>
      </p:sp>
      <p:sp>
        <p:nvSpPr>
          <p:cNvPr id="34" name="TextBox 34"/>
          <p:cNvSpPr txBox="1"/>
          <p:nvPr/>
        </p:nvSpPr>
        <p:spPr>
          <a:xfrm>
            <a:off x="-573682" y="-2039122"/>
            <a:ext cx="812800" cy="151388"/>
          </a:xfrm>
          <a:prstGeom prst="rect">
            <a:avLst/>
          </a:prstGeom>
        </p:spPr>
        <p:txBody>
          <a:bodyPr lIns="0" tIns="0" rIns="0" bIns="0" rtlCol="0" anchor="t">
            <a:spAutoFit/>
          </a:bodyPr>
          <a:lstStyle/>
          <a:p>
            <a:pPr algn="ctr" defTabSz="609630">
              <a:lnSpc>
                <a:spcPts val="1266"/>
              </a:lnSpc>
            </a:pPr>
            <a:r>
              <a:rPr lang="en-US" sz="904">
                <a:solidFill>
                  <a:srgbClr val="655B56"/>
                </a:solidFill>
                <a:latin typeface="Garet Book"/>
                <a:ea typeface="Garet Book"/>
                <a:cs typeface="Garet Book"/>
                <a:sym typeface="Garet Book"/>
              </a:rPr>
              <a:t>presentación</a:t>
            </a:r>
          </a:p>
        </p:txBody>
      </p:sp>
      <p:sp>
        <p:nvSpPr>
          <p:cNvPr id="35" name="TextBox 35"/>
          <p:cNvSpPr txBox="1"/>
          <p:nvPr/>
        </p:nvSpPr>
        <p:spPr>
          <a:xfrm>
            <a:off x="1224899" y="-2053339"/>
            <a:ext cx="1257300" cy="154145"/>
          </a:xfrm>
          <a:prstGeom prst="rect">
            <a:avLst/>
          </a:prstGeom>
        </p:spPr>
        <p:txBody>
          <a:bodyPr lIns="0" tIns="0" rIns="0" bIns="0" rtlCol="0" anchor="t">
            <a:spAutoFit/>
          </a:bodyPr>
          <a:lstStyle/>
          <a:p>
            <a:pPr algn="ctr" defTabSz="609630">
              <a:lnSpc>
                <a:spcPts val="1299"/>
              </a:lnSpc>
            </a:pPr>
            <a:r>
              <a:rPr lang="en-US" sz="928" spc="269">
                <a:solidFill>
                  <a:srgbClr val="655B56"/>
                </a:solidFill>
                <a:latin typeface="Questrial"/>
                <a:ea typeface="Questrial"/>
                <a:cs typeface="Questrial"/>
                <a:sym typeface="Questrial"/>
              </a:rPr>
              <a:t>Comunicaci_ X</a:t>
            </a:r>
          </a:p>
        </p:txBody>
      </p:sp>
      <p:sp>
        <p:nvSpPr>
          <p:cNvPr id="36" name="TextBox 36"/>
          <p:cNvSpPr txBox="1"/>
          <p:nvPr/>
        </p:nvSpPr>
        <p:spPr>
          <a:xfrm>
            <a:off x="3082321" y="-2065169"/>
            <a:ext cx="933450" cy="163635"/>
          </a:xfrm>
          <a:prstGeom prst="rect">
            <a:avLst/>
          </a:prstGeom>
        </p:spPr>
        <p:txBody>
          <a:bodyPr lIns="0" tIns="0" rIns="0" bIns="0" rtlCol="0" anchor="t">
            <a:spAutoFit/>
          </a:bodyPr>
          <a:lstStyle/>
          <a:p>
            <a:pPr algn="ctr" defTabSz="609630">
              <a:lnSpc>
                <a:spcPts val="1391"/>
              </a:lnSpc>
            </a:pPr>
            <a:r>
              <a:rPr lang="en-US" sz="993" spc="59">
                <a:solidFill>
                  <a:srgbClr val="655B56"/>
                </a:solidFill>
                <a:latin typeface="Anonymous Pro"/>
                <a:ea typeface="Anonymous Pro"/>
                <a:cs typeface="Anonymous Pro"/>
                <a:sym typeface="Anonymous Pro"/>
              </a:rPr>
              <a:t>Screenshot 2</a:t>
            </a:r>
          </a:p>
        </p:txBody>
      </p:sp>
      <p:sp>
        <p:nvSpPr>
          <p:cNvPr id="37" name="TextBox 37"/>
          <p:cNvSpPr txBox="1"/>
          <p:nvPr/>
        </p:nvSpPr>
        <p:spPr>
          <a:xfrm>
            <a:off x="4936302" y="-2074719"/>
            <a:ext cx="984250" cy="155235"/>
          </a:xfrm>
          <a:prstGeom prst="rect">
            <a:avLst/>
          </a:prstGeom>
        </p:spPr>
        <p:txBody>
          <a:bodyPr lIns="0" tIns="0" rIns="0" bIns="0" rtlCol="0" anchor="t">
            <a:spAutoFit/>
          </a:bodyPr>
          <a:lstStyle/>
          <a:p>
            <a:pPr algn="ctr" defTabSz="609630">
              <a:lnSpc>
                <a:spcPts val="1349"/>
              </a:lnSpc>
            </a:pPr>
            <a:r>
              <a:rPr lang="en-US" sz="963" spc="139">
                <a:solidFill>
                  <a:srgbClr val="342B31"/>
                </a:solidFill>
                <a:latin typeface="Questrial"/>
                <a:ea typeface="Questrial"/>
                <a:cs typeface="Questrial"/>
                <a:sym typeface="Questrial"/>
              </a:rPr>
              <a:t>TE ENSEÑO A</a:t>
            </a:r>
          </a:p>
        </p:txBody>
      </p:sp>
      <p:sp>
        <p:nvSpPr>
          <p:cNvPr id="38" name="TextBox 38"/>
          <p:cNvSpPr txBox="1"/>
          <p:nvPr/>
        </p:nvSpPr>
        <p:spPr>
          <a:xfrm>
            <a:off x="6847654" y="-2049300"/>
            <a:ext cx="514350" cy="140103"/>
          </a:xfrm>
          <a:prstGeom prst="rect">
            <a:avLst/>
          </a:prstGeom>
        </p:spPr>
        <p:txBody>
          <a:bodyPr lIns="0" tIns="0" rIns="0" bIns="0" rtlCol="0" anchor="t">
            <a:spAutoFit/>
          </a:bodyPr>
          <a:lstStyle/>
          <a:p>
            <a:pPr algn="ctr" defTabSz="609630">
              <a:lnSpc>
                <a:spcPts val="1181"/>
              </a:lnSpc>
            </a:pPr>
            <a:r>
              <a:rPr lang="en-US" sz="844">
                <a:solidFill>
                  <a:srgbClr val="655B56"/>
                </a:solidFill>
                <a:latin typeface="Garet Book"/>
                <a:ea typeface="Garet Book"/>
                <a:cs typeface="Garet Book"/>
                <a:sym typeface="Garet Book"/>
              </a:rPr>
              <a:t>ChatGPT</a:t>
            </a:r>
          </a:p>
        </p:txBody>
      </p:sp>
      <p:sp>
        <p:nvSpPr>
          <p:cNvPr id="39" name="TextBox 39"/>
          <p:cNvSpPr txBox="1"/>
          <p:nvPr/>
        </p:nvSpPr>
        <p:spPr>
          <a:xfrm>
            <a:off x="-7889372" y="-1636899"/>
            <a:ext cx="762000" cy="115994"/>
          </a:xfrm>
          <a:prstGeom prst="rect">
            <a:avLst/>
          </a:prstGeom>
        </p:spPr>
        <p:txBody>
          <a:bodyPr lIns="0" tIns="0" rIns="0" bIns="0" rtlCol="0" anchor="t">
            <a:spAutoFit/>
          </a:bodyPr>
          <a:lstStyle/>
          <a:p>
            <a:pPr algn="ctr" defTabSz="609630">
              <a:lnSpc>
                <a:spcPts val="951"/>
              </a:lnSpc>
            </a:pPr>
            <a:r>
              <a:rPr lang="en-US" sz="679" spc="66">
                <a:solidFill>
                  <a:srgbClr val="BEBEBE"/>
                </a:solidFill>
                <a:latin typeface="Hit and Run"/>
                <a:ea typeface="Hit and Run"/>
                <a:cs typeface="Hit and Run"/>
                <a:sym typeface="Hit and Run"/>
              </a:rPr>
              <a:t>No Selection</a:t>
            </a:r>
          </a:p>
        </p:txBody>
      </p:sp>
      <p:sp>
        <p:nvSpPr>
          <p:cNvPr id="40" name="TextBox 40"/>
          <p:cNvSpPr txBox="1"/>
          <p:nvPr/>
        </p:nvSpPr>
        <p:spPr>
          <a:xfrm>
            <a:off x="-6567685" y="-1647329"/>
            <a:ext cx="1295400" cy="164532"/>
          </a:xfrm>
          <a:prstGeom prst="rect">
            <a:avLst/>
          </a:prstGeom>
        </p:spPr>
        <p:txBody>
          <a:bodyPr lIns="0" tIns="0" rIns="0" bIns="0" rtlCol="0" anchor="t">
            <a:spAutoFit/>
          </a:bodyPr>
          <a:lstStyle/>
          <a:p>
            <a:pPr algn="ctr" defTabSz="609630">
              <a:lnSpc>
                <a:spcPts val="1435"/>
              </a:lnSpc>
            </a:pPr>
            <a:r>
              <a:rPr lang="en-US" sz="1025">
                <a:solidFill>
                  <a:srgbClr val="474952"/>
                </a:solidFill>
                <a:latin typeface="Clear Sans Bold"/>
                <a:ea typeface="Clear Sans Bold"/>
                <a:cs typeface="Clear Sans Bold"/>
                <a:sym typeface="Clear Sans Bold"/>
              </a:rPr>
              <a:t>× Female miner .mp4</a:t>
            </a:r>
          </a:p>
        </p:txBody>
      </p:sp>
      <p:sp>
        <p:nvSpPr>
          <p:cNvPr id="41" name="TextBox 41"/>
          <p:cNvSpPr txBox="1"/>
          <p:nvPr/>
        </p:nvSpPr>
        <p:spPr>
          <a:xfrm>
            <a:off x="-5596313" y="7516651"/>
            <a:ext cx="393700" cy="106311"/>
          </a:xfrm>
          <a:prstGeom prst="rect">
            <a:avLst/>
          </a:prstGeom>
        </p:spPr>
        <p:txBody>
          <a:bodyPr lIns="0" tIns="0" rIns="0" bIns="0" rtlCol="0" anchor="t">
            <a:spAutoFit/>
          </a:bodyPr>
          <a:lstStyle/>
          <a:p>
            <a:pPr algn="ctr" defTabSz="609630">
              <a:lnSpc>
                <a:spcPts val="949"/>
              </a:lnSpc>
            </a:pPr>
            <a:r>
              <a:rPr lang="en-US" sz="678">
                <a:solidFill>
                  <a:srgbClr val="DBD7CF"/>
                </a:solidFill>
                <a:latin typeface="Garet Book"/>
                <a:ea typeface="Garet Book"/>
                <a:cs typeface="Garet Book"/>
                <a:sym typeface="Garet Book"/>
              </a:rPr>
              <a:t>15) 05:44</a:t>
            </a:r>
          </a:p>
        </p:txBody>
      </p:sp>
      <p:sp>
        <p:nvSpPr>
          <p:cNvPr id="42" name="TextBox 42"/>
          <p:cNvSpPr txBox="1"/>
          <p:nvPr/>
        </p:nvSpPr>
        <p:spPr>
          <a:xfrm rot="-274435">
            <a:off x="-2408225" y="8518389"/>
            <a:ext cx="209550" cy="132280"/>
          </a:xfrm>
          <a:prstGeom prst="rect">
            <a:avLst/>
          </a:prstGeom>
        </p:spPr>
        <p:txBody>
          <a:bodyPr lIns="0" tIns="0" rIns="0" bIns="0" rtlCol="0" anchor="t">
            <a:spAutoFit/>
          </a:bodyPr>
          <a:lstStyle/>
          <a:p>
            <a:pPr algn="ctr" defTabSz="609630">
              <a:lnSpc>
                <a:spcPts val="1082"/>
              </a:lnSpc>
            </a:pPr>
            <a:r>
              <a:rPr lang="en-US" sz="773">
                <a:solidFill>
                  <a:srgbClr val="F0E1E0"/>
                </a:solidFill>
                <a:latin typeface="Georgia Pro"/>
                <a:ea typeface="Georgia Pro"/>
                <a:cs typeface="Georgia Pro"/>
                <a:sym typeface="Georgia Pro"/>
              </a:rPr>
              <a:t>JAN</a:t>
            </a:r>
          </a:p>
        </p:txBody>
      </p:sp>
      <p:sp>
        <p:nvSpPr>
          <p:cNvPr id="43" name="TextBox 43"/>
          <p:cNvSpPr txBox="1"/>
          <p:nvPr/>
        </p:nvSpPr>
        <p:spPr>
          <a:xfrm>
            <a:off x="-2482815" y="8652285"/>
            <a:ext cx="336550" cy="327269"/>
          </a:xfrm>
          <a:prstGeom prst="rect">
            <a:avLst/>
          </a:prstGeom>
        </p:spPr>
        <p:txBody>
          <a:bodyPr lIns="0" tIns="0" rIns="0" bIns="0" rtlCol="0" anchor="t">
            <a:spAutoFit/>
          </a:bodyPr>
          <a:lstStyle/>
          <a:p>
            <a:pPr algn="ctr" defTabSz="609630">
              <a:lnSpc>
                <a:spcPts val="2783"/>
              </a:lnSpc>
            </a:pPr>
            <a:r>
              <a:rPr lang="en-US" sz="1987" spc="179">
                <a:solidFill>
                  <a:srgbClr val="444444"/>
                </a:solidFill>
                <a:latin typeface="Anonymous Pro"/>
                <a:ea typeface="Anonymous Pro"/>
                <a:cs typeface="Anonymous Pro"/>
                <a:sym typeface="Anonymous Pro"/>
              </a:rPr>
              <a:t>19</a:t>
            </a:r>
          </a:p>
        </p:txBody>
      </p:sp>
      <p:sp>
        <p:nvSpPr>
          <p:cNvPr id="44" name="TextBox 44"/>
          <p:cNvSpPr txBox="1"/>
          <p:nvPr/>
        </p:nvSpPr>
        <p:spPr>
          <a:xfrm>
            <a:off x="230957" y="8603855"/>
            <a:ext cx="1079500" cy="257186"/>
          </a:xfrm>
          <a:prstGeom prst="rect">
            <a:avLst/>
          </a:prstGeom>
        </p:spPr>
        <p:txBody>
          <a:bodyPr lIns="0" tIns="0" rIns="0" bIns="0" rtlCol="0" anchor="t">
            <a:spAutoFit/>
          </a:bodyPr>
          <a:lstStyle/>
          <a:p>
            <a:pPr algn="ctr" defTabSz="609630">
              <a:lnSpc>
                <a:spcPts val="2189"/>
              </a:lnSpc>
            </a:pPr>
            <a:r>
              <a:rPr lang="en-US" sz="1563" spc="743">
                <a:solidFill>
                  <a:srgbClr val="F0E1E0"/>
                </a:solidFill>
                <a:latin typeface="Amsterdam Three"/>
                <a:ea typeface="Amsterdam Three"/>
                <a:cs typeface="Amsterdam Three"/>
                <a:sym typeface="Amsterdam Three"/>
              </a:rPr>
              <a:t>&amp; Ai</a:t>
            </a:r>
          </a:p>
        </p:txBody>
      </p:sp>
      <p:sp>
        <p:nvSpPr>
          <p:cNvPr id="45" name="TextBox 45"/>
          <p:cNvSpPr txBox="1"/>
          <p:nvPr/>
        </p:nvSpPr>
        <p:spPr>
          <a:xfrm>
            <a:off x="4723683" y="8574092"/>
            <a:ext cx="368300" cy="342530"/>
          </a:xfrm>
          <a:prstGeom prst="rect">
            <a:avLst/>
          </a:prstGeom>
        </p:spPr>
        <p:txBody>
          <a:bodyPr lIns="0" tIns="0" rIns="0" bIns="0" rtlCol="0" anchor="t">
            <a:spAutoFit/>
          </a:bodyPr>
          <a:lstStyle/>
          <a:p>
            <a:pPr algn="ctr" defTabSz="609630">
              <a:lnSpc>
                <a:spcPts val="2903"/>
              </a:lnSpc>
            </a:pPr>
            <a:r>
              <a:rPr lang="en-US" sz="2073" spc="120">
                <a:solidFill>
                  <a:srgbClr val="F0E1E0"/>
                </a:solidFill>
                <a:latin typeface="Raleway"/>
                <a:ea typeface="Raleway"/>
                <a:cs typeface="Raleway"/>
                <a:sym typeface="Raleway"/>
              </a:rPr>
              <a:t>Aa</a:t>
            </a:r>
          </a:p>
        </p:txBody>
      </p:sp>
      <p:sp>
        <p:nvSpPr>
          <p:cNvPr id="46" name="TextBox 46"/>
          <p:cNvSpPr txBox="1"/>
          <p:nvPr/>
        </p:nvSpPr>
        <p:spPr>
          <a:xfrm>
            <a:off x="8275413" y="-2487032"/>
            <a:ext cx="31750" cy="47257"/>
          </a:xfrm>
          <a:prstGeom prst="rect">
            <a:avLst/>
          </a:prstGeom>
        </p:spPr>
        <p:txBody>
          <a:bodyPr lIns="0" tIns="0" rIns="0" bIns="0" rtlCol="0" anchor="t">
            <a:spAutoFit/>
          </a:bodyPr>
          <a:lstStyle/>
          <a:p>
            <a:pPr algn="ctr" defTabSz="609630">
              <a:lnSpc>
                <a:spcPts val="422"/>
              </a:lnSpc>
            </a:pPr>
            <a:r>
              <a:rPr lang="en-US" sz="301">
                <a:solidFill>
                  <a:srgbClr val="4C3F48"/>
                </a:solidFill>
                <a:latin typeface="Garet Book"/>
                <a:ea typeface="Garet Book"/>
                <a:cs typeface="Garet Book"/>
                <a:sym typeface="Garet Book"/>
              </a:rPr>
              <a:t>1</a:t>
            </a:r>
          </a:p>
        </p:txBody>
      </p:sp>
      <p:sp>
        <p:nvSpPr>
          <p:cNvPr id="47" name="TextBox 47"/>
          <p:cNvSpPr txBox="1"/>
          <p:nvPr/>
        </p:nvSpPr>
        <p:spPr>
          <a:xfrm>
            <a:off x="8492043" y="-2554256"/>
            <a:ext cx="1581150" cy="163250"/>
          </a:xfrm>
          <a:prstGeom prst="rect">
            <a:avLst/>
          </a:prstGeom>
        </p:spPr>
        <p:txBody>
          <a:bodyPr lIns="0" tIns="0" rIns="0" bIns="0" rtlCol="0" anchor="t">
            <a:spAutoFit/>
          </a:bodyPr>
          <a:lstStyle/>
          <a:p>
            <a:pPr algn="ctr" defTabSz="609630">
              <a:lnSpc>
                <a:spcPts val="1371"/>
              </a:lnSpc>
            </a:pPr>
            <a:r>
              <a:rPr lang="en-US" sz="979" spc="115">
                <a:solidFill>
                  <a:srgbClr val="342B31"/>
                </a:solidFill>
                <a:latin typeface="Anonymous Pro"/>
                <a:ea typeface="Anonymous Pro"/>
                <a:cs typeface="Anonymous Pro"/>
                <a:sym typeface="Anonymous Pro"/>
              </a:rPr>
              <a:t>Fri 19 Jan 11:40 AM</a:t>
            </a:r>
          </a:p>
        </p:txBody>
      </p:sp>
      <p:sp>
        <p:nvSpPr>
          <p:cNvPr id="48" name="TextBox 48"/>
          <p:cNvSpPr txBox="1"/>
          <p:nvPr/>
        </p:nvSpPr>
        <p:spPr>
          <a:xfrm>
            <a:off x="7769875" y="7500305"/>
            <a:ext cx="438150" cy="140423"/>
          </a:xfrm>
          <a:prstGeom prst="rect">
            <a:avLst/>
          </a:prstGeom>
        </p:spPr>
        <p:txBody>
          <a:bodyPr lIns="0" tIns="0" rIns="0" bIns="0" rtlCol="0" anchor="t">
            <a:spAutoFit/>
          </a:bodyPr>
          <a:lstStyle/>
          <a:p>
            <a:pPr algn="ctr" defTabSz="609630">
              <a:lnSpc>
                <a:spcPts val="1199"/>
              </a:lnSpc>
            </a:pPr>
            <a:r>
              <a:rPr lang="en-US" sz="856" spc="136">
                <a:solidFill>
                  <a:srgbClr val="CEC8C5"/>
                </a:solidFill>
                <a:latin typeface="Bungee"/>
                <a:ea typeface="Bungee"/>
                <a:cs typeface="Bungee"/>
                <a:sym typeface="Bungee"/>
              </a:rPr>
              <a:t>05:56</a:t>
            </a:r>
          </a:p>
        </p:txBody>
      </p:sp>
      <p:sp>
        <p:nvSpPr>
          <p:cNvPr id="50" name="Freeform 12"/>
          <p:cNvSpPr>
            <a:spLocks noGrp="1" noRot="1" noMove="1" noResize="1" noEditPoints="1" noAdjustHandles="1" noChangeArrowheads="1" noChangeShapeType="1"/>
          </p:cNvSpPr>
          <p:nvPr/>
        </p:nvSpPr>
        <p:spPr>
          <a:xfrm rot="20271428">
            <a:off x="-2479629" y="279223"/>
            <a:ext cx="9456745" cy="9336386"/>
          </a:xfrm>
          <a:custGeom>
            <a:avLst/>
            <a:gdLst/>
            <a:ahLst/>
            <a:cxnLst/>
            <a:rect l="l" t="t" r="r" b="b"/>
            <a:pathLst>
              <a:path w="14185117" h="14004579">
                <a:moveTo>
                  <a:pt x="0" y="0"/>
                </a:moveTo>
                <a:lnTo>
                  <a:pt x="14185118" y="0"/>
                </a:lnTo>
                <a:lnTo>
                  <a:pt x="14185118" y="14004579"/>
                </a:lnTo>
                <a:lnTo>
                  <a:pt x="0" y="140045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609630"/>
            <a:endParaRPr lang="en-GB" sz="1200">
              <a:solidFill>
                <a:prstClr val="black"/>
              </a:solidFill>
              <a:latin typeface="Calibri"/>
            </a:endParaRPr>
          </a:p>
        </p:txBody>
      </p:sp>
      <p:grpSp>
        <p:nvGrpSpPr>
          <p:cNvPr id="51" name="Group 20">
            <a:extLst>
              <a:ext uri="{FF2B5EF4-FFF2-40B4-BE49-F238E27FC236}">
                <a16:creationId xmlns:a16="http://schemas.microsoft.com/office/drawing/2014/main" id="{7B90E1A3-1513-9063-DCDE-42E316C87558}"/>
              </a:ext>
            </a:extLst>
          </p:cNvPr>
          <p:cNvGrpSpPr/>
          <p:nvPr/>
        </p:nvGrpSpPr>
        <p:grpSpPr>
          <a:xfrm>
            <a:off x="5579237" y="685800"/>
            <a:ext cx="4239656" cy="554597"/>
            <a:chOff x="0" y="0"/>
            <a:chExt cx="1674926" cy="219100"/>
          </a:xfrm>
        </p:grpSpPr>
        <p:sp>
          <p:nvSpPr>
            <p:cNvPr id="52" name="Freeform 21">
              <a:extLst>
                <a:ext uri="{FF2B5EF4-FFF2-40B4-BE49-F238E27FC236}">
                  <a16:creationId xmlns:a16="http://schemas.microsoft.com/office/drawing/2014/main" id="{1B5884ED-1DBE-5459-FF9F-CDE6498A0E18}"/>
                </a:ext>
              </a:extLst>
            </p:cNvPr>
            <p:cNvSpPr/>
            <p:nvPr/>
          </p:nvSpPr>
          <p:spPr>
            <a:xfrm>
              <a:off x="0" y="0"/>
              <a:ext cx="1674926" cy="219100"/>
            </a:xfrm>
            <a:custGeom>
              <a:avLst/>
              <a:gdLst/>
              <a:ahLst/>
              <a:cxnLst/>
              <a:rect l="l" t="t" r="r" b="b"/>
              <a:pathLst>
                <a:path w="1674926" h="219100">
                  <a:moveTo>
                    <a:pt x="0" y="0"/>
                  </a:moveTo>
                  <a:lnTo>
                    <a:pt x="1674926" y="0"/>
                  </a:lnTo>
                  <a:lnTo>
                    <a:pt x="1674926" y="219100"/>
                  </a:lnTo>
                  <a:lnTo>
                    <a:pt x="0" y="219100"/>
                  </a:lnTo>
                  <a:close/>
                </a:path>
              </a:pathLst>
            </a:custGeom>
            <a:solidFill>
              <a:srgbClr val="68BC45">
                <a:alpha val="87843"/>
              </a:srgbClr>
            </a:solidFill>
          </p:spPr>
          <p:txBody>
            <a:bodyPr/>
            <a:lstStyle/>
            <a:p>
              <a:pPr algn="ctr" defTabSz="609630"/>
              <a:r>
                <a:rPr lang="es-ES" sz="3200" dirty="0">
                  <a:solidFill>
                    <a:prstClr val="white"/>
                  </a:solidFill>
                  <a:latin typeface="Calibri"/>
                </a:rPr>
                <a:t>PARA IR MÁS ALLÁ</a:t>
              </a:r>
              <a:endParaRPr lang="en-GB" sz="3200" dirty="0">
                <a:solidFill>
                  <a:prstClr val="white"/>
                </a:solidFill>
                <a:latin typeface="Calibri"/>
              </a:endParaRPr>
            </a:p>
          </p:txBody>
        </p:sp>
        <p:sp>
          <p:nvSpPr>
            <p:cNvPr id="53" name="TextBox 22">
              <a:extLst>
                <a:ext uri="{FF2B5EF4-FFF2-40B4-BE49-F238E27FC236}">
                  <a16:creationId xmlns:a16="http://schemas.microsoft.com/office/drawing/2014/main" id="{F2056582-3CAB-0571-BAC4-A1992A596C90}"/>
                </a:ext>
              </a:extLst>
            </p:cNvPr>
            <p:cNvSpPr txBox="1"/>
            <p:nvPr/>
          </p:nvSpPr>
          <p:spPr>
            <a:xfrm>
              <a:off x="0" y="-19050"/>
              <a:ext cx="1674926" cy="238150"/>
            </a:xfrm>
            <a:prstGeom prst="rect">
              <a:avLst/>
            </a:prstGeom>
          </p:spPr>
          <p:txBody>
            <a:bodyPr lIns="33867" tIns="33867" rIns="33867" bIns="33867" rtlCol="0" anchor="ctr"/>
            <a:lstStyle/>
            <a:p>
              <a:pPr algn="ctr" defTabSz="609630">
                <a:lnSpc>
                  <a:spcPts val="1290"/>
                </a:lnSpc>
              </a:pPr>
              <a:endParaRPr sz="1200">
                <a:solidFill>
                  <a:prstClr val="black"/>
                </a:solidFill>
                <a:latin typeface="Calibri"/>
              </a:endParaRPr>
            </a:p>
          </p:txBody>
        </p:sp>
      </p:grpSp>
      <p:sp>
        <p:nvSpPr>
          <p:cNvPr id="61" name="ZoneTexte 60">
            <a:extLst>
              <a:ext uri="{FF2B5EF4-FFF2-40B4-BE49-F238E27FC236}">
                <a16:creationId xmlns:a16="http://schemas.microsoft.com/office/drawing/2014/main" id="{D36B3EC3-F8A3-43A3-01B3-7E369C8B0631}"/>
              </a:ext>
            </a:extLst>
          </p:cNvPr>
          <p:cNvSpPr txBox="1"/>
          <p:nvPr/>
        </p:nvSpPr>
        <p:spPr>
          <a:xfrm>
            <a:off x="4907834" y="1613779"/>
            <a:ext cx="6995242" cy="1569660"/>
          </a:xfrm>
          <a:prstGeom prst="rect">
            <a:avLst/>
          </a:prstGeom>
          <a:noFill/>
        </p:spPr>
        <p:txBody>
          <a:bodyPr wrap="square" rtlCol="0">
            <a:spAutoFit/>
          </a:bodyPr>
          <a:lstStyle/>
          <a:p>
            <a:pPr defTabSz="609630"/>
            <a:r>
              <a:rPr lang="es-ES" sz="2400" dirty="0">
                <a:solidFill>
                  <a:prstClr val="black"/>
                </a:solidFill>
                <a:latin typeface="Calibri"/>
              </a:rPr>
              <a:t>¡ ARM dispone de un centro de formación con material complementario para fortalecer las capacidades de los actores que quieren aportar a un desarrollo sostenible de la MAPE !</a:t>
            </a:r>
          </a:p>
        </p:txBody>
      </p:sp>
      <p:sp>
        <p:nvSpPr>
          <p:cNvPr id="62" name="ZoneTexte 61">
            <a:extLst>
              <a:ext uri="{FF2B5EF4-FFF2-40B4-BE49-F238E27FC236}">
                <a16:creationId xmlns:a16="http://schemas.microsoft.com/office/drawing/2014/main" id="{3089AD4D-2054-4F53-2E48-9EE5DE963985}"/>
              </a:ext>
            </a:extLst>
          </p:cNvPr>
          <p:cNvSpPr txBox="1"/>
          <p:nvPr/>
        </p:nvSpPr>
        <p:spPr>
          <a:xfrm>
            <a:off x="4136746" y="3364468"/>
            <a:ext cx="2328410" cy="461665"/>
          </a:xfrm>
          <a:prstGeom prst="rect">
            <a:avLst/>
          </a:prstGeom>
          <a:noFill/>
          <a:ln w="57150">
            <a:solidFill>
              <a:srgbClr val="00809E"/>
            </a:solidFill>
          </a:ln>
        </p:spPr>
        <p:txBody>
          <a:bodyPr wrap="square" rtlCol="0">
            <a:spAutoFit/>
          </a:bodyPr>
          <a:lstStyle/>
          <a:p>
            <a:pPr defTabSz="609630"/>
            <a:r>
              <a:rPr lang="es-ES" sz="2400" dirty="0">
                <a:solidFill>
                  <a:prstClr val="black"/>
                </a:solidFill>
                <a:latin typeface="Calibri"/>
              </a:rPr>
              <a:t>VISITANOS AQUÍ</a:t>
            </a:r>
          </a:p>
        </p:txBody>
      </p:sp>
      <p:sp>
        <p:nvSpPr>
          <p:cNvPr id="64" name="ZoneTexte 63">
            <a:extLst>
              <a:ext uri="{FF2B5EF4-FFF2-40B4-BE49-F238E27FC236}">
                <a16:creationId xmlns:a16="http://schemas.microsoft.com/office/drawing/2014/main" id="{09DE315A-00EC-71DF-3C66-043ADBC32072}"/>
              </a:ext>
            </a:extLst>
          </p:cNvPr>
          <p:cNvSpPr txBox="1"/>
          <p:nvPr/>
        </p:nvSpPr>
        <p:spPr>
          <a:xfrm>
            <a:off x="2903198" y="6443992"/>
            <a:ext cx="5050457" cy="584775"/>
          </a:xfrm>
          <a:prstGeom prst="rect">
            <a:avLst/>
          </a:prstGeom>
          <a:noFill/>
        </p:spPr>
        <p:txBody>
          <a:bodyPr wrap="square">
            <a:spAutoFit/>
          </a:bodyPr>
          <a:lstStyle/>
          <a:p>
            <a:pPr defTabSz="609630"/>
            <a:r>
              <a:rPr lang="en-GB" sz="1600" b="1" dirty="0">
                <a:solidFill>
                  <a:prstClr val="black"/>
                </a:solidFill>
                <a:latin typeface="Calibri"/>
              </a:rPr>
              <a:t>https://www.responsiblemines.org/centro-de-formacion/</a:t>
            </a:r>
          </a:p>
        </p:txBody>
      </p:sp>
      <p:sp>
        <p:nvSpPr>
          <p:cNvPr id="66" name="Flèche : virage 65">
            <a:extLst>
              <a:ext uri="{FF2B5EF4-FFF2-40B4-BE49-F238E27FC236}">
                <a16:creationId xmlns:a16="http://schemas.microsoft.com/office/drawing/2014/main" id="{9104BABC-268A-232C-0105-E8BE47E0DD27}"/>
              </a:ext>
            </a:extLst>
          </p:cNvPr>
          <p:cNvSpPr/>
          <p:nvPr/>
        </p:nvSpPr>
        <p:spPr>
          <a:xfrm rot="5400000">
            <a:off x="6503615" y="3388859"/>
            <a:ext cx="981255" cy="1058172"/>
          </a:xfrm>
          <a:prstGeom prst="bentArrow">
            <a:avLst/>
          </a:prstGeom>
          <a:solidFill>
            <a:srgbClr val="00809E"/>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GB" sz="1200">
              <a:solidFill>
                <a:prstClr val="black"/>
              </a:solidFill>
              <a:latin typeface="Calibri"/>
            </a:endParaRPr>
          </a:p>
        </p:txBody>
      </p:sp>
      <p:pic>
        <p:nvPicPr>
          <p:cNvPr id="68" name="Image 67">
            <a:hlinkClick r:id="rId6"/>
            <a:extLst>
              <a:ext uri="{FF2B5EF4-FFF2-40B4-BE49-F238E27FC236}">
                <a16:creationId xmlns:a16="http://schemas.microsoft.com/office/drawing/2014/main" id="{03941A8F-4FFD-7AAF-F0DC-F30B2D3097DD}"/>
              </a:ext>
            </a:extLst>
          </p:cNvPr>
          <p:cNvPicPr>
            <a:picLocks noChangeAspect="1"/>
          </p:cNvPicPr>
          <p:nvPr/>
        </p:nvPicPr>
        <p:blipFill>
          <a:blip r:embed="rId7"/>
          <a:stretch>
            <a:fillRect/>
          </a:stretch>
        </p:blipFill>
        <p:spPr>
          <a:xfrm>
            <a:off x="2787965" y="4402468"/>
            <a:ext cx="5050457" cy="2017911"/>
          </a:xfrm>
          <a:prstGeom prst="rect">
            <a:avLst/>
          </a:prstGeom>
        </p:spPr>
      </p:pic>
      <p:sp>
        <p:nvSpPr>
          <p:cNvPr id="71" name="Flèche : virage 70">
            <a:extLst>
              <a:ext uri="{FF2B5EF4-FFF2-40B4-BE49-F238E27FC236}">
                <a16:creationId xmlns:a16="http://schemas.microsoft.com/office/drawing/2014/main" id="{96282D41-2812-CB1F-647B-68FD40514B62}"/>
              </a:ext>
            </a:extLst>
          </p:cNvPr>
          <p:cNvSpPr/>
          <p:nvPr/>
        </p:nvSpPr>
        <p:spPr>
          <a:xfrm rot="5400000" flipV="1">
            <a:off x="3112684" y="3374375"/>
            <a:ext cx="981255" cy="1058173"/>
          </a:xfrm>
          <a:prstGeom prst="bentArrow">
            <a:avLst/>
          </a:prstGeom>
          <a:solidFill>
            <a:srgbClr val="00809E"/>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GB" sz="1200">
              <a:solidFill>
                <a:prstClr val="black"/>
              </a:solidFill>
              <a:latin typeface="Calibri"/>
            </a:endParaRPr>
          </a:p>
        </p:txBody>
      </p:sp>
      <p:sp>
        <p:nvSpPr>
          <p:cNvPr id="76" name="ZoneTexte 75">
            <a:hlinkClick r:id="rId8"/>
            <a:extLst>
              <a:ext uri="{FF2B5EF4-FFF2-40B4-BE49-F238E27FC236}">
                <a16:creationId xmlns:a16="http://schemas.microsoft.com/office/drawing/2014/main" id="{DFB5C671-A496-FEF7-8C29-E131D8418B5E}"/>
              </a:ext>
            </a:extLst>
          </p:cNvPr>
          <p:cNvSpPr txBox="1"/>
          <p:nvPr/>
        </p:nvSpPr>
        <p:spPr>
          <a:xfrm>
            <a:off x="8208025" y="4205111"/>
            <a:ext cx="3903021" cy="1569660"/>
          </a:xfrm>
          <a:prstGeom prst="rect">
            <a:avLst/>
          </a:prstGeom>
          <a:noFill/>
          <a:ln w="57150">
            <a:solidFill>
              <a:srgbClr val="FF0000"/>
            </a:solidFill>
          </a:ln>
        </p:spPr>
        <p:txBody>
          <a:bodyPr wrap="square">
            <a:spAutoFit/>
          </a:bodyPr>
          <a:lstStyle/>
          <a:p>
            <a:pPr algn="ctr" defTabSz="609630"/>
            <a:r>
              <a:rPr lang="es-CO" sz="2400" dirty="0">
                <a:solidFill>
                  <a:srgbClr val="FF0000"/>
                </a:solidFill>
                <a:latin typeface="Calibri"/>
              </a:rPr>
              <a:t>Para inscribirse a más cursos es aquí:</a:t>
            </a:r>
          </a:p>
          <a:p>
            <a:pPr algn="ctr" defTabSz="609630"/>
            <a:endParaRPr lang="en-GB" sz="2400" dirty="0">
              <a:solidFill>
                <a:prstClr val="black"/>
              </a:solidFill>
              <a:latin typeface="Calibri"/>
            </a:endParaRPr>
          </a:p>
          <a:p>
            <a:pPr algn="ctr" defTabSz="609630"/>
            <a:r>
              <a:rPr lang="en-GB" sz="2400" dirty="0">
                <a:solidFill>
                  <a:prstClr val="black"/>
                </a:solidFill>
                <a:latin typeface="Calibri"/>
              </a:rPr>
              <a:t> </a:t>
            </a:r>
          </a:p>
        </p:txBody>
      </p:sp>
      <p:sp>
        <p:nvSpPr>
          <p:cNvPr id="80" name="ZoneTexte 79">
            <a:extLst>
              <a:ext uri="{FF2B5EF4-FFF2-40B4-BE49-F238E27FC236}">
                <a16:creationId xmlns:a16="http://schemas.microsoft.com/office/drawing/2014/main" id="{4A103161-8BC7-EA86-8AF1-B2429F239945}"/>
              </a:ext>
            </a:extLst>
          </p:cNvPr>
          <p:cNvSpPr txBox="1"/>
          <p:nvPr/>
        </p:nvSpPr>
        <p:spPr>
          <a:xfrm>
            <a:off x="8291288" y="5079998"/>
            <a:ext cx="3774353" cy="646331"/>
          </a:xfrm>
          <a:prstGeom prst="rect">
            <a:avLst/>
          </a:prstGeom>
          <a:noFill/>
        </p:spPr>
        <p:txBody>
          <a:bodyPr wrap="square">
            <a:spAutoFit/>
          </a:bodyPr>
          <a:lstStyle/>
          <a:p>
            <a:pPr defTabSz="609630"/>
            <a:r>
              <a:rPr lang="en-GB" sz="1200" dirty="0">
                <a:solidFill>
                  <a:prstClr val="black"/>
                </a:solidFill>
                <a:latin typeface="Calibri"/>
              </a:rPr>
              <a:t>https://docs.google.com/forms/d/e/1FAIpQLSciGiQMPWm784_ZInRxqeH9kTtJ_7mvZuEsyYtZqsKvPOVEwg/viewform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26"/>
          <p:cNvPicPr preferRelativeResize="0"/>
          <p:nvPr/>
        </p:nvPicPr>
        <p:blipFill>
          <a:blip r:embed="rId3">
            <a:alphaModFix/>
          </a:blip>
          <a:stretch>
            <a:fillRect/>
          </a:stretch>
        </p:blipFill>
        <p:spPr>
          <a:xfrm>
            <a:off x="0" y="-30967"/>
            <a:ext cx="12238765" cy="6888968"/>
          </a:xfrm>
          <a:prstGeom prst="rect">
            <a:avLst/>
          </a:prstGeom>
          <a:noFill/>
          <a:ln>
            <a:noFill/>
          </a:ln>
        </p:spPr>
      </p:pic>
      <p:sp>
        <p:nvSpPr>
          <p:cNvPr id="307" name="Google Shape;307;p26"/>
          <p:cNvSpPr txBox="1"/>
          <p:nvPr/>
        </p:nvSpPr>
        <p:spPr>
          <a:xfrm>
            <a:off x="2858551" y="3328733"/>
            <a:ext cx="8534400" cy="1050000"/>
          </a:xfrm>
          <a:prstGeom prst="rect">
            <a:avLst/>
          </a:prstGeom>
          <a:noFill/>
          <a:ln>
            <a:noFill/>
          </a:ln>
        </p:spPr>
        <p:txBody>
          <a:bodyPr spcFirstLastPara="1" wrap="square" lIns="121900" tIns="121900" rIns="121900" bIns="121900" anchor="t" anchorCtr="0">
            <a:noAutofit/>
          </a:bodyPr>
          <a:lstStyle/>
          <a:p>
            <a:pPr algn="r"/>
            <a:r>
              <a:rPr lang="es-419" sz="4800" b="1">
                <a:solidFill>
                  <a:schemeClr val="lt1"/>
                </a:solidFill>
                <a:latin typeface="Open Sans"/>
                <a:ea typeface="Open Sans"/>
                <a:cs typeface="Open Sans"/>
                <a:sym typeface="Open Sans"/>
              </a:rPr>
              <a:t>GRACIAS</a:t>
            </a:r>
            <a:endParaRPr sz="4800" b="1">
              <a:solidFill>
                <a:schemeClr val="lt1"/>
              </a:solidFill>
              <a:latin typeface="Open Sans"/>
              <a:ea typeface="Open Sans"/>
              <a:cs typeface="Open Sans"/>
              <a:sym typeface="Open Sans"/>
            </a:endParaRPr>
          </a:p>
        </p:txBody>
      </p:sp>
      <p:sp>
        <p:nvSpPr>
          <p:cNvPr id="308" name="Google Shape;308;p26"/>
          <p:cNvSpPr/>
          <p:nvPr/>
        </p:nvSpPr>
        <p:spPr>
          <a:xfrm>
            <a:off x="4386400" y="1412517"/>
            <a:ext cx="47600" cy="4002000"/>
          </a:xfrm>
          <a:prstGeom prst="rect">
            <a:avLst/>
          </a:prstGeom>
          <a:solidFill>
            <a:schemeClr val="lt2"/>
          </a:solidFill>
          <a:ln>
            <a:noFill/>
          </a:ln>
        </p:spPr>
        <p:txBody>
          <a:bodyPr spcFirstLastPara="1" wrap="square" lIns="121900" tIns="121900" rIns="121900" bIns="121900" anchor="ctr" anchorCtr="0">
            <a:noAutofit/>
          </a:bodyPr>
          <a:lstStyle/>
          <a:p>
            <a:pPr algn="ctr"/>
            <a:endParaRPr sz="2400"/>
          </a:p>
        </p:txBody>
      </p:sp>
      <p:sp>
        <p:nvSpPr>
          <p:cNvPr id="309" name="Google Shape;309;p26"/>
          <p:cNvSpPr txBox="1"/>
          <p:nvPr/>
        </p:nvSpPr>
        <p:spPr>
          <a:xfrm>
            <a:off x="6142533" y="4144133"/>
            <a:ext cx="5361600" cy="1050000"/>
          </a:xfrm>
          <a:prstGeom prst="rect">
            <a:avLst/>
          </a:prstGeom>
          <a:noFill/>
          <a:ln>
            <a:noFill/>
          </a:ln>
        </p:spPr>
        <p:txBody>
          <a:bodyPr spcFirstLastPara="1" wrap="square" lIns="121900" tIns="121900" rIns="121900" bIns="121900" anchor="t" anchorCtr="0">
            <a:noAutofit/>
          </a:bodyPr>
          <a:lstStyle/>
          <a:p>
            <a:pPr algn="r"/>
            <a:r>
              <a:rPr lang="es-419" sz="2400">
                <a:solidFill>
                  <a:schemeClr val="lt1"/>
                </a:solidFill>
                <a:latin typeface="Open Sans"/>
                <a:ea typeface="Open Sans"/>
                <a:cs typeface="Open Sans"/>
                <a:sym typeface="Open Sans"/>
              </a:rPr>
              <a:t>Construyamos juntos un futuro mejor a través de la transformación de la minería artesanal y de pequeña escala </a:t>
            </a:r>
            <a:endParaRPr sz="2400">
              <a:solidFill>
                <a:schemeClr val="lt1"/>
              </a:solidFill>
              <a:latin typeface="Open Sans"/>
              <a:ea typeface="Open Sans"/>
              <a:cs typeface="Open Sans"/>
              <a:sym typeface="Open Sans"/>
            </a:endParaRPr>
          </a:p>
          <a:p>
            <a:pPr algn="r"/>
            <a:endParaRPr sz="2400">
              <a:solidFill>
                <a:schemeClr val="lt1"/>
              </a:solidFill>
              <a:latin typeface="Open Sans"/>
              <a:ea typeface="Open Sans"/>
              <a:cs typeface="Open Sans"/>
              <a:sym typeface="Open Sans"/>
            </a:endParaRPr>
          </a:p>
        </p:txBody>
      </p:sp>
      <p:sp>
        <p:nvSpPr>
          <p:cNvPr id="310" name="Google Shape;310;p26"/>
          <p:cNvSpPr txBox="1"/>
          <p:nvPr/>
        </p:nvSpPr>
        <p:spPr>
          <a:xfrm>
            <a:off x="766600" y="1412533"/>
            <a:ext cx="4040400" cy="406000"/>
          </a:xfrm>
          <a:prstGeom prst="rect">
            <a:avLst/>
          </a:prstGeom>
          <a:noFill/>
          <a:ln>
            <a:noFill/>
          </a:ln>
        </p:spPr>
        <p:txBody>
          <a:bodyPr spcFirstLastPara="1" wrap="square" lIns="121900" tIns="121900" rIns="121900" bIns="121900" anchor="t" anchorCtr="0">
            <a:noAutofit/>
          </a:bodyPr>
          <a:lstStyle/>
          <a:p>
            <a:pPr>
              <a:lnSpc>
                <a:spcPct val="150000"/>
              </a:lnSpc>
            </a:pPr>
            <a:r>
              <a:rPr lang="es-419" sz="1200">
                <a:solidFill>
                  <a:schemeClr val="lt1"/>
                </a:solidFill>
                <a:latin typeface="Open Sans"/>
                <a:ea typeface="Open Sans"/>
                <a:cs typeface="Open Sans"/>
                <a:sym typeface="Open Sans"/>
              </a:rPr>
              <a:t>W W W . R E S P O NS I B L E M I N E S .O R G </a:t>
            </a:r>
            <a:endParaRPr sz="1200">
              <a:solidFill>
                <a:schemeClr val="lt1"/>
              </a:solidFill>
              <a:latin typeface="Open Sans"/>
              <a:ea typeface="Open Sans"/>
              <a:cs typeface="Open Sans"/>
              <a:sym typeface="Open Sans"/>
            </a:endParaRPr>
          </a:p>
          <a:p>
            <a:pPr>
              <a:lnSpc>
                <a:spcPct val="150000"/>
              </a:lnSpc>
            </a:pPr>
            <a:endParaRPr sz="1467">
              <a:solidFill>
                <a:schemeClr val="lt1"/>
              </a:solidFill>
              <a:latin typeface="Open Sans"/>
              <a:ea typeface="Open Sans"/>
              <a:cs typeface="Open Sans"/>
              <a:sym typeface="Open Sans"/>
            </a:endParaRPr>
          </a:p>
          <a:p>
            <a:pPr>
              <a:lnSpc>
                <a:spcPct val="150000"/>
              </a:lnSpc>
            </a:pPr>
            <a:endParaRPr sz="1467">
              <a:solidFill>
                <a:schemeClr val="lt1"/>
              </a:solidFill>
              <a:latin typeface="Open Sans"/>
              <a:ea typeface="Open Sans"/>
              <a:cs typeface="Open Sans"/>
              <a:sym typeface="Open Sans"/>
            </a:endParaRPr>
          </a:p>
          <a:p>
            <a:pPr>
              <a:lnSpc>
                <a:spcPct val="150000"/>
              </a:lnSpc>
            </a:pPr>
            <a:endParaRPr sz="1467">
              <a:solidFill>
                <a:schemeClr val="lt1"/>
              </a:solidFill>
              <a:latin typeface="Open Sans"/>
              <a:ea typeface="Open Sans"/>
              <a:cs typeface="Open Sans"/>
              <a:sym typeface="Open Sans"/>
            </a:endParaRPr>
          </a:p>
        </p:txBody>
      </p:sp>
      <p:sp>
        <p:nvSpPr>
          <p:cNvPr id="311" name="Google Shape;311;p26"/>
          <p:cNvSpPr txBox="1"/>
          <p:nvPr/>
        </p:nvSpPr>
        <p:spPr>
          <a:xfrm>
            <a:off x="1363633" y="4144117"/>
            <a:ext cx="2044000" cy="462800"/>
          </a:xfrm>
          <a:prstGeom prst="rect">
            <a:avLst/>
          </a:prstGeom>
          <a:noFill/>
          <a:ln>
            <a:noFill/>
          </a:ln>
        </p:spPr>
        <p:txBody>
          <a:bodyPr spcFirstLastPara="1" wrap="square" lIns="121900" tIns="121900" rIns="121900" bIns="121900" anchor="t" anchorCtr="0">
            <a:noAutofit/>
          </a:bodyPr>
          <a:lstStyle/>
          <a:p>
            <a:pPr>
              <a:buClr>
                <a:schemeClr val="dk1"/>
              </a:buClr>
              <a:buSzPts val="1100"/>
            </a:pPr>
            <a:r>
              <a:rPr lang="es-419" sz="1467">
                <a:solidFill>
                  <a:schemeClr val="lt1"/>
                </a:solidFill>
                <a:latin typeface="Open Sans"/>
                <a:ea typeface="Open Sans"/>
                <a:cs typeface="Open Sans"/>
                <a:sym typeface="Open Sans"/>
              </a:rPr>
              <a:t>@arm_global</a:t>
            </a:r>
            <a:endParaRPr sz="1467">
              <a:solidFill>
                <a:schemeClr val="lt1"/>
              </a:solidFill>
              <a:latin typeface="Open Sans"/>
              <a:ea typeface="Open Sans"/>
              <a:cs typeface="Open Sans"/>
              <a:sym typeface="Open Sans"/>
            </a:endParaRPr>
          </a:p>
        </p:txBody>
      </p:sp>
      <p:sp>
        <p:nvSpPr>
          <p:cNvPr id="312" name="Google Shape;312;p26"/>
          <p:cNvSpPr txBox="1"/>
          <p:nvPr/>
        </p:nvSpPr>
        <p:spPr>
          <a:xfrm>
            <a:off x="766600" y="2872708"/>
            <a:ext cx="3362000" cy="599200"/>
          </a:xfrm>
          <a:prstGeom prst="rect">
            <a:avLst/>
          </a:prstGeom>
          <a:noFill/>
          <a:ln>
            <a:noFill/>
          </a:ln>
        </p:spPr>
        <p:txBody>
          <a:bodyPr spcFirstLastPara="1" wrap="square" lIns="121900" tIns="121900" rIns="121900" bIns="121900" anchor="t" anchorCtr="0">
            <a:noAutofit/>
          </a:bodyPr>
          <a:lstStyle/>
          <a:p>
            <a:pPr>
              <a:buClr>
                <a:schemeClr val="dk1"/>
              </a:buClr>
              <a:buSzPts val="1100"/>
            </a:pPr>
            <a:r>
              <a:rPr lang="es-419" sz="1333">
                <a:solidFill>
                  <a:schemeClr val="lt1"/>
                </a:solidFill>
                <a:latin typeface="Open Sans Medium"/>
                <a:ea typeface="Open Sans Medium"/>
                <a:cs typeface="Open Sans Medium"/>
                <a:sym typeface="Open Sans Medium"/>
              </a:rPr>
              <a:t>Alianza por la Minería Responsable en:</a:t>
            </a:r>
            <a:endParaRPr sz="1067">
              <a:solidFill>
                <a:schemeClr val="lt1"/>
              </a:solidFill>
              <a:latin typeface="Open Sans Medium"/>
              <a:ea typeface="Open Sans Medium"/>
              <a:cs typeface="Open Sans Medium"/>
              <a:sym typeface="Open Sans Medium"/>
            </a:endParaRPr>
          </a:p>
          <a:p>
            <a:endParaRPr sz="1200">
              <a:solidFill>
                <a:schemeClr val="lt1"/>
              </a:solidFill>
              <a:latin typeface="Open Sans"/>
              <a:ea typeface="Open Sans"/>
              <a:cs typeface="Open Sans"/>
              <a:sym typeface="Open Sans"/>
            </a:endParaRPr>
          </a:p>
          <a:p>
            <a:endParaRPr sz="1200">
              <a:solidFill>
                <a:schemeClr val="lt1"/>
              </a:solidFill>
              <a:latin typeface="Open Sans"/>
              <a:ea typeface="Open Sans"/>
              <a:cs typeface="Open Sans"/>
              <a:sym typeface="Open Sans"/>
            </a:endParaRPr>
          </a:p>
          <a:p>
            <a:endParaRPr sz="1200">
              <a:solidFill>
                <a:schemeClr val="lt1"/>
              </a:solidFill>
              <a:latin typeface="Open Sans"/>
              <a:ea typeface="Open Sans"/>
              <a:cs typeface="Open Sans"/>
              <a:sym typeface="Open Sans"/>
            </a:endParaRPr>
          </a:p>
        </p:txBody>
      </p:sp>
      <p:pic>
        <p:nvPicPr>
          <p:cNvPr id="313" name="Google Shape;313;p26"/>
          <p:cNvPicPr preferRelativeResize="0"/>
          <p:nvPr/>
        </p:nvPicPr>
        <p:blipFill rotWithShape="1">
          <a:blip r:embed="rId4">
            <a:alphaModFix/>
          </a:blip>
          <a:srcRect l="26044" t="25923" r="27020" b="27001"/>
          <a:stretch/>
        </p:blipFill>
        <p:spPr>
          <a:xfrm>
            <a:off x="949534" y="3471700"/>
            <a:ext cx="454569" cy="462800"/>
          </a:xfrm>
          <a:prstGeom prst="rect">
            <a:avLst/>
          </a:prstGeom>
          <a:noFill/>
          <a:ln>
            <a:noFill/>
          </a:ln>
        </p:spPr>
      </p:pic>
      <p:pic>
        <p:nvPicPr>
          <p:cNvPr id="314" name="Google Shape;314;p26"/>
          <p:cNvPicPr preferRelativeResize="0"/>
          <p:nvPr/>
        </p:nvPicPr>
        <p:blipFill rotWithShape="1">
          <a:blip r:embed="rId5">
            <a:alphaModFix/>
          </a:blip>
          <a:srcRect l="28413" t="27716" r="27994" b="27334"/>
          <a:stretch/>
        </p:blipFill>
        <p:spPr>
          <a:xfrm>
            <a:off x="1547934" y="3498968"/>
            <a:ext cx="430833" cy="431665"/>
          </a:xfrm>
          <a:prstGeom prst="rect">
            <a:avLst/>
          </a:prstGeom>
          <a:noFill/>
          <a:ln>
            <a:noFill/>
          </a:ln>
        </p:spPr>
      </p:pic>
      <p:pic>
        <p:nvPicPr>
          <p:cNvPr id="315" name="Google Shape;315;p26"/>
          <p:cNvPicPr preferRelativeResize="0"/>
          <p:nvPr/>
        </p:nvPicPr>
        <p:blipFill rotWithShape="1">
          <a:blip r:embed="rId6">
            <a:alphaModFix/>
          </a:blip>
          <a:srcRect l="27576" t="28550" r="28692" b="28691"/>
          <a:stretch/>
        </p:blipFill>
        <p:spPr>
          <a:xfrm>
            <a:off x="2094467" y="3513800"/>
            <a:ext cx="430835" cy="415635"/>
          </a:xfrm>
          <a:prstGeom prst="rect">
            <a:avLst/>
          </a:prstGeom>
          <a:noFill/>
          <a:ln>
            <a:noFill/>
          </a:ln>
        </p:spPr>
      </p:pic>
      <p:pic>
        <p:nvPicPr>
          <p:cNvPr id="316" name="Google Shape;316;p26"/>
          <p:cNvPicPr preferRelativeResize="0"/>
          <p:nvPr/>
        </p:nvPicPr>
        <p:blipFill rotWithShape="1">
          <a:blip r:embed="rId7">
            <a:alphaModFix/>
          </a:blip>
          <a:srcRect l="27383" t="28838" r="27265" b="27421"/>
          <a:stretch/>
        </p:blipFill>
        <p:spPr>
          <a:xfrm>
            <a:off x="949534" y="4182684"/>
            <a:ext cx="430833" cy="385651"/>
          </a:xfrm>
          <a:prstGeom prst="rect">
            <a:avLst/>
          </a:prstGeom>
          <a:noFill/>
          <a:ln>
            <a:noFill/>
          </a:ln>
        </p:spPr>
      </p:pic>
      <p:sp>
        <p:nvSpPr>
          <p:cNvPr id="317" name="Google Shape;317;p26"/>
          <p:cNvSpPr txBox="1"/>
          <p:nvPr/>
        </p:nvSpPr>
        <p:spPr>
          <a:xfrm>
            <a:off x="825500" y="1976033"/>
            <a:ext cx="4040400" cy="896800"/>
          </a:xfrm>
          <a:prstGeom prst="rect">
            <a:avLst/>
          </a:prstGeom>
          <a:noFill/>
          <a:ln>
            <a:noFill/>
          </a:ln>
        </p:spPr>
        <p:txBody>
          <a:bodyPr spcFirstLastPara="1" wrap="square" lIns="121900" tIns="121900" rIns="121900" bIns="121900" anchor="t" anchorCtr="0">
            <a:noAutofit/>
          </a:bodyPr>
          <a:lstStyle/>
          <a:p>
            <a:pPr>
              <a:lnSpc>
                <a:spcPct val="150000"/>
              </a:lnSpc>
            </a:pPr>
            <a:r>
              <a:rPr lang="es-419" sz="1133">
                <a:solidFill>
                  <a:schemeClr val="lt1"/>
                </a:solidFill>
                <a:latin typeface="Open Sans Medium"/>
                <a:ea typeface="Open Sans Medium"/>
                <a:cs typeface="Open Sans Medium"/>
                <a:sym typeface="Open Sans Medium"/>
              </a:rPr>
              <a:t>Calle 32 B SUR # 44 A 61.</a:t>
            </a:r>
            <a:endParaRPr sz="1133">
              <a:solidFill>
                <a:schemeClr val="lt1"/>
              </a:solidFill>
              <a:latin typeface="Open Sans Medium"/>
              <a:ea typeface="Open Sans Medium"/>
              <a:cs typeface="Open Sans Medium"/>
              <a:sym typeface="Open Sans Medium"/>
            </a:endParaRPr>
          </a:p>
          <a:p>
            <a:pPr>
              <a:lnSpc>
                <a:spcPct val="150000"/>
              </a:lnSpc>
            </a:pPr>
            <a:r>
              <a:rPr lang="es-419" sz="1133">
                <a:solidFill>
                  <a:schemeClr val="lt1"/>
                </a:solidFill>
                <a:latin typeface="Open Sans Medium"/>
                <a:ea typeface="Open Sans Medium"/>
                <a:cs typeface="Open Sans Medium"/>
                <a:sym typeface="Open Sans Medium"/>
              </a:rPr>
              <a:t>Envigado, Colombia</a:t>
            </a:r>
            <a:endParaRPr sz="1133">
              <a:solidFill>
                <a:schemeClr val="lt1"/>
              </a:solidFill>
              <a:latin typeface="Open Sans Medium"/>
              <a:ea typeface="Open Sans Medium"/>
              <a:cs typeface="Open Sans Medium"/>
              <a:sym typeface="Open Sans Medium"/>
            </a:endParaRPr>
          </a:p>
          <a:p>
            <a:pPr>
              <a:lnSpc>
                <a:spcPct val="150000"/>
              </a:lnSpc>
            </a:pPr>
            <a:r>
              <a:rPr lang="es-419" sz="1133">
                <a:solidFill>
                  <a:schemeClr val="lt1"/>
                </a:solidFill>
                <a:latin typeface="Open Sans Medium"/>
                <a:ea typeface="Open Sans Medium"/>
                <a:cs typeface="Open Sans Medium"/>
                <a:sym typeface="Open Sans Medium"/>
              </a:rPr>
              <a:t>Tel: +57 (4) </a:t>
            </a:r>
            <a:r>
              <a:rPr lang="es-419" sz="1400">
                <a:solidFill>
                  <a:schemeClr val="lt1"/>
                </a:solidFill>
                <a:latin typeface="Open Sans Medium"/>
                <a:ea typeface="Open Sans Medium"/>
                <a:cs typeface="Open Sans Medium"/>
                <a:sym typeface="Open Sans Medium"/>
              </a:rPr>
              <a:t>332 47 11</a:t>
            </a:r>
            <a:endParaRPr sz="1200">
              <a:solidFill>
                <a:schemeClr val="lt1"/>
              </a:solidFill>
              <a:latin typeface="Open Sans"/>
              <a:ea typeface="Open Sans"/>
              <a:cs typeface="Open Sans"/>
              <a:sym typeface="Open Sans"/>
            </a:endParaRPr>
          </a:p>
        </p:txBody>
      </p:sp>
      <p:pic>
        <p:nvPicPr>
          <p:cNvPr id="318" name="Google Shape;318;p26"/>
          <p:cNvPicPr preferRelativeResize="0"/>
          <p:nvPr/>
        </p:nvPicPr>
        <p:blipFill>
          <a:blip r:embed="rId8">
            <a:alphaModFix/>
          </a:blip>
          <a:stretch>
            <a:fillRect/>
          </a:stretch>
        </p:blipFill>
        <p:spPr>
          <a:xfrm>
            <a:off x="6960866" y="1240834"/>
            <a:ext cx="4543269" cy="1470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622564" y="199521"/>
            <a:ext cx="337405" cy="345282"/>
            <a:chOff x="0" y="0"/>
            <a:chExt cx="133296" cy="136408"/>
          </a:xfrm>
        </p:grpSpPr>
        <p:sp>
          <p:nvSpPr>
            <p:cNvPr id="3" name="Freeform 3"/>
            <p:cNvSpPr/>
            <p:nvPr/>
          </p:nvSpPr>
          <p:spPr>
            <a:xfrm>
              <a:off x="0" y="0"/>
              <a:ext cx="133296" cy="136408"/>
            </a:xfrm>
            <a:custGeom>
              <a:avLst/>
              <a:gdLst/>
              <a:ahLst/>
              <a:cxnLst/>
              <a:rect l="l" t="t" r="r" b="b"/>
              <a:pathLst>
                <a:path w="133296" h="136408">
                  <a:moveTo>
                    <a:pt x="0" y="0"/>
                  </a:moveTo>
                  <a:lnTo>
                    <a:pt x="133296" y="0"/>
                  </a:lnTo>
                  <a:lnTo>
                    <a:pt x="133296" y="136408"/>
                  </a:lnTo>
                  <a:lnTo>
                    <a:pt x="0" y="136408"/>
                  </a:lnTo>
                  <a:close/>
                </a:path>
              </a:pathLst>
            </a:custGeom>
            <a:solidFill>
              <a:srgbClr val="00809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0" y="-19050"/>
              <a:ext cx="133296" cy="155458"/>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290"/>
                </a:lnSpc>
              </a:pPr>
              <a:endParaRPr sz="800"/>
            </a:p>
          </p:txBody>
        </p:sp>
      </p:grpSp>
      <p:grpSp>
        <p:nvGrpSpPr>
          <p:cNvPr id="5" name="Group 5"/>
          <p:cNvGrpSpPr/>
          <p:nvPr/>
        </p:nvGrpSpPr>
        <p:grpSpPr>
          <a:xfrm>
            <a:off x="7464983" y="920923"/>
            <a:ext cx="396875" cy="396875"/>
            <a:chOff x="0" y="0"/>
            <a:chExt cx="156790" cy="156790"/>
          </a:xfrm>
        </p:grpSpPr>
        <p:sp>
          <p:nvSpPr>
            <p:cNvPr id="6" name="Freeform 6"/>
            <p:cNvSpPr/>
            <p:nvPr/>
          </p:nvSpPr>
          <p:spPr>
            <a:xfrm>
              <a:off x="0" y="0"/>
              <a:ext cx="156790" cy="156790"/>
            </a:xfrm>
            <a:custGeom>
              <a:avLst/>
              <a:gdLst/>
              <a:ahLst/>
              <a:cxnLst/>
              <a:rect l="l" t="t" r="r" b="b"/>
              <a:pathLst>
                <a:path w="156790" h="156790">
                  <a:moveTo>
                    <a:pt x="0" y="0"/>
                  </a:moveTo>
                  <a:lnTo>
                    <a:pt x="156790" y="0"/>
                  </a:lnTo>
                  <a:lnTo>
                    <a:pt x="156790" y="156790"/>
                  </a:lnTo>
                  <a:lnTo>
                    <a:pt x="0" y="156790"/>
                  </a:lnTo>
                  <a:close/>
                </a:path>
              </a:pathLst>
            </a:custGeom>
            <a:solidFill>
              <a:srgbClr val="00809E"/>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7" name="TextBox 7"/>
            <p:cNvSpPr txBox="1"/>
            <p:nvPr/>
          </p:nvSpPr>
          <p:spPr>
            <a:xfrm>
              <a:off x="0" y="-19050"/>
              <a:ext cx="156790" cy="17584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290"/>
                </a:lnSpc>
              </a:pPr>
              <a:endParaRPr sz="800"/>
            </a:p>
          </p:txBody>
        </p:sp>
      </p:grpSp>
      <p:sp>
        <p:nvSpPr>
          <p:cNvPr id="8" name="Freeform 8"/>
          <p:cNvSpPr>
            <a:spLocks noGrp="1" noRot="1" noMove="1" noResize="1" noEditPoints="1" noAdjustHandles="1" noChangeArrowheads="1" noChangeShapeType="1"/>
          </p:cNvSpPr>
          <p:nvPr/>
        </p:nvSpPr>
        <p:spPr>
          <a:xfrm>
            <a:off x="-508262" y="-317844"/>
            <a:ext cx="8222186" cy="8894294"/>
          </a:xfrm>
          <a:custGeom>
            <a:avLst/>
            <a:gdLst/>
            <a:ahLst/>
            <a:cxnLst/>
            <a:rect l="l" t="t" r="r" b="b"/>
            <a:pathLst>
              <a:path w="12333279" h="13341441">
                <a:moveTo>
                  <a:pt x="0" y="0"/>
                </a:moveTo>
                <a:lnTo>
                  <a:pt x="12333280" y="0"/>
                </a:lnTo>
                <a:lnTo>
                  <a:pt x="12333280" y="13341441"/>
                </a:lnTo>
                <a:lnTo>
                  <a:pt x="0" y="13341441"/>
                </a:lnTo>
                <a:lnTo>
                  <a:pt x="0" y="0"/>
                </a:lnTo>
                <a:close/>
              </a:path>
            </a:pathLst>
          </a:custGeom>
          <a:blipFill>
            <a:blip r:embed="rId2"/>
            <a:stretch>
              <a:fillRect l="-49310" t="-13607" r="-54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grpSp>
        <p:nvGrpSpPr>
          <p:cNvPr id="9" name="Group 9"/>
          <p:cNvGrpSpPr>
            <a:grpSpLocks noGrp="1" noUngrp="1" noRot="1" noMove="1" noResize="1"/>
          </p:cNvGrpSpPr>
          <p:nvPr/>
        </p:nvGrpSpPr>
        <p:grpSpPr>
          <a:xfrm>
            <a:off x="0" y="0"/>
            <a:ext cx="7464982" cy="6858000"/>
            <a:chOff x="0" y="0"/>
            <a:chExt cx="2949129" cy="2709333"/>
          </a:xfrm>
        </p:grpSpPr>
        <p:sp>
          <p:nvSpPr>
            <p:cNvPr id="10" name="Freeform 10"/>
            <p:cNvSpPr>
              <a:spLocks noGrp="1" noRot="1" noMove="1" noResize="1" noEditPoints="1" noAdjustHandles="1" noChangeArrowheads="1" noChangeShapeType="1"/>
            </p:cNvSpPr>
            <p:nvPr/>
          </p:nvSpPr>
          <p:spPr>
            <a:xfrm>
              <a:off x="0" y="0"/>
              <a:ext cx="2949129" cy="2709333"/>
            </a:xfrm>
            <a:custGeom>
              <a:avLst/>
              <a:gdLst/>
              <a:ahLst/>
              <a:cxnLst/>
              <a:rect l="l" t="t" r="r" b="b"/>
              <a:pathLst>
                <a:path w="2949129" h="2709333">
                  <a:moveTo>
                    <a:pt x="0" y="0"/>
                  </a:moveTo>
                  <a:lnTo>
                    <a:pt x="2949129" y="0"/>
                  </a:lnTo>
                  <a:lnTo>
                    <a:pt x="2949129" y="2709333"/>
                  </a:lnTo>
                  <a:lnTo>
                    <a:pt x="0" y="2709333"/>
                  </a:lnTo>
                  <a:close/>
                </a:path>
              </a:pathLst>
            </a:custGeom>
            <a:solidFill>
              <a:srgbClr val="00809E">
                <a:alpha val="63922"/>
              </a:srgbClr>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11" name="TextBox 11"/>
            <p:cNvSpPr txBox="1">
              <a:spLocks noGrp="1" noRot="1" noMove="1" noResize="1" noEditPoints="1" noAdjustHandles="1" noChangeArrowheads="1" noChangeShapeType="1"/>
            </p:cNvSpPr>
            <p:nvPr/>
          </p:nvSpPr>
          <p:spPr>
            <a:xfrm>
              <a:off x="0" y="-19050"/>
              <a:ext cx="2949129" cy="2728383"/>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290"/>
                </a:lnSpc>
              </a:pPr>
              <a:endParaRPr sz="800"/>
            </a:p>
          </p:txBody>
        </p:sp>
      </p:grpSp>
      <p:sp>
        <p:nvSpPr>
          <p:cNvPr id="12" name="Freeform 12"/>
          <p:cNvSpPr>
            <a:spLocks noGrp="1" noRot="1" noMove="1" noResize="1" noEditPoints="1" noAdjustHandles="1" noChangeArrowheads="1" noChangeShapeType="1"/>
          </p:cNvSpPr>
          <p:nvPr/>
        </p:nvSpPr>
        <p:spPr>
          <a:xfrm rot="20271428">
            <a:off x="924232" y="-221664"/>
            <a:ext cx="8043930" cy="7941553"/>
          </a:xfrm>
          <a:custGeom>
            <a:avLst/>
            <a:gdLst/>
            <a:ahLst/>
            <a:cxnLst/>
            <a:rect l="l" t="t" r="r" b="b"/>
            <a:pathLst>
              <a:path w="12065895" h="11912329">
                <a:moveTo>
                  <a:pt x="0" y="0"/>
                </a:moveTo>
                <a:lnTo>
                  <a:pt x="12065895" y="0"/>
                </a:lnTo>
                <a:lnTo>
                  <a:pt x="12065895" y="11912329"/>
                </a:lnTo>
                <a:lnTo>
                  <a:pt x="0" y="1191232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14" name="Freeform 14"/>
          <p:cNvSpPr/>
          <p:nvPr/>
        </p:nvSpPr>
        <p:spPr>
          <a:xfrm>
            <a:off x="5766288" y="1974478"/>
            <a:ext cx="688312" cy="641722"/>
          </a:xfrm>
          <a:custGeom>
            <a:avLst/>
            <a:gdLst/>
            <a:ahLst/>
            <a:cxnLst/>
            <a:rect l="l" t="t" r="r" b="b"/>
            <a:pathLst>
              <a:path w="1125598" h="1125598">
                <a:moveTo>
                  <a:pt x="0" y="0"/>
                </a:moveTo>
                <a:lnTo>
                  <a:pt x="1125598" y="0"/>
                </a:lnTo>
                <a:lnTo>
                  <a:pt x="1125598" y="1125598"/>
                </a:lnTo>
                <a:lnTo>
                  <a:pt x="0" y="112559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dirty="0"/>
          </a:p>
        </p:txBody>
      </p:sp>
      <p:sp>
        <p:nvSpPr>
          <p:cNvPr id="16" name="TextBox 16"/>
          <p:cNvSpPr txBox="1"/>
          <p:nvPr/>
        </p:nvSpPr>
        <p:spPr>
          <a:xfrm>
            <a:off x="6703542" y="1792017"/>
            <a:ext cx="5199533" cy="26396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2171"/>
              </a:lnSpc>
            </a:pPr>
            <a:endParaRPr lang="en-US" sz="1794" spc="82" dirty="0">
              <a:solidFill>
                <a:srgbClr val="000000"/>
              </a:solidFill>
              <a:latin typeface="Arialle"/>
              <a:ea typeface="Arialle"/>
              <a:cs typeface="Arialle"/>
              <a:sym typeface="Arialle"/>
            </a:endParaRPr>
          </a:p>
        </p:txBody>
      </p:sp>
      <p:sp>
        <p:nvSpPr>
          <p:cNvPr id="19" name="TextBox 19"/>
          <p:cNvSpPr txBox="1"/>
          <p:nvPr/>
        </p:nvSpPr>
        <p:spPr>
          <a:xfrm>
            <a:off x="5944784" y="1974478"/>
            <a:ext cx="302432" cy="6924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5434"/>
              </a:lnSpc>
            </a:pPr>
            <a:r>
              <a:rPr lang="en-US" sz="4528" b="1" spc="208" dirty="0">
                <a:solidFill>
                  <a:srgbClr val="FFFFFF"/>
                </a:solidFill>
                <a:latin typeface="Open Sans Bold"/>
                <a:ea typeface="Open Sans Bold"/>
                <a:cs typeface="Open Sans Bold"/>
                <a:sym typeface="Open Sans Bold"/>
              </a:rPr>
              <a:t>1</a:t>
            </a:r>
          </a:p>
        </p:txBody>
      </p:sp>
      <p:grpSp>
        <p:nvGrpSpPr>
          <p:cNvPr id="20" name="Group 20"/>
          <p:cNvGrpSpPr/>
          <p:nvPr/>
        </p:nvGrpSpPr>
        <p:grpSpPr>
          <a:xfrm>
            <a:off x="7423945" y="763202"/>
            <a:ext cx="4239656" cy="554597"/>
            <a:chOff x="0" y="0"/>
            <a:chExt cx="1674926" cy="219100"/>
          </a:xfrm>
        </p:grpSpPr>
        <p:sp>
          <p:nvSpPr>
            <p:cNvPr id="21" name="Freeform 21"/>
            <p:cNvSpPr/>
            <p:nvPr/>
          </p:nvSpPr>
          <p:spPr>
            <a:xfrm>
              <a:off x="0" y="0"/>
              <a:ext cx="1674926" cy="219100"/>
            </a:xfrm>
            <a:custGeom>
              <a:avLst/>
              <a:gdLst/>
              <a:ahLst/>
              <a:cxnLst/>
              <a:rect l="l" t="t" r="r" b="b"/>
              <a:pathLst>
                <a:path w="1674926" h="219100">
                  <a:moveTo>
                    <a:pt x="0" y="0"/>
                  </a:moveTo>
                  <a:lnTo>
                    <a:pt x="1674926" y="0"/>
                  </a:lnTo>
                  <a:lnTo>
                    <a:pt x="1674926" y="219100"/>
                  </a:lnTo>
                  <a:lnTo>
                    <a:pt x="0" y="219100"/>
                  </a:lnTo>
                  <a:close/>
                </a:path>
              </a:pathLst>
            </a:custGeom>
            <a:solidFill>
              <a:srgbClr val="68BC45">
                <a:alpha val="87843"/>
              </a:srgbClr>
            </a:solid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22" name="TextBox 22"/>
            <p:cNvSpPr txBox="1"/>
            <p:nvPr/>
          </p:nvSpPr>
          <p:spPr>
            <a:xfrm>
              <a:off x="0" y="-19050"/>
              <a:ext cx="1674926" cy="23815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290"/>
                </a:lnSpc>
              </a:pPr>
              <a:endParaRPr sz="800"/>
            </a:p>
          </p:txBody>
        </p:sp>
      </p:grpSp>
      <p:sp>
        <p:nvSpPr>
          <p:cNvPr id="23" name="TextBox 23"/>
          <p:cNvSpPr txBox="1"/>
          <p:nvPr/>
        </p:nvSpPr>
        <p:spPr>
          <a:xfrm>
            <a:off x="7506019" y="1016389"/>
            <a:ext cx="4157583" cy="31671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2171"/>
              </a:lnSpc>
            </a:pPr>
            <a:r>
              <a:rPr lang="en-US" sz="3200" b="1" spc="82" dirty="0">
                <a:solidFill>
                  <a:srgbClr val="FFFFFF"/>
                </a:solidFill>
                <a:latin typeface="Arialle Bold"/>
                <a:ea typeface="Arialle Bold"/>
                <a:cs typeface="Arialle Bold"/>
                <a:sym typeface="Arialle Bold"/>
              </a:rPr>
              <a:t>CONTENIDO</a:t>
            </a:r>
          </a:p>
        </p:txBody>
      </p:sp>
      <p:sp>
        <p:nvSpPr>
          <p:cNvPr id="24" name="Freeform 14">
            <a:extLst>
              <a:ext uri="{FF2B5EF4-FFF2-40B4-BE49-F238E27FC236}">
                <a16:creationId xmlns:a16="http://schemas.microsoft.com/office/drawing/2014/main" id="{4686AE59-E64B-8D1B-9E73-99D67564717D}"/>
              </a:ext>
            </a:extLst>
          </p:cNvPr>
          <p:cNvSpPr/>
          <p:nvPr/>
        </p:nvSpPr>
        <p:spPr>
          <a:xfrm>
            <a:off x="5766288" y="2919800"/>
            <a:ext cx="688312" cy="641722"/>
          </a:xfrm>
          <a:custGeom>
            <a:avLst/>
            <a:gdLst/>
            <a:ahLst/>
            <a:cxnLst/>
            <a:rect l="l" t="t" r="r" b="b"/>
            <a:pathLst>
              <a:path w="1125598" h="1125598">
                <a:moveTo>
                  <a:pt x="0" y="0"/>
                </a:moveTo>
                <a:lnTo>
                  <a:pt x="1125598" y="0"/>
                </a:lnTo>
                <a:lnTo>
                  <a:pt x="1125598" y="1125598"/>
                </a:lnTo>
                <a:lnTo>
                  <a:pt x="0" y="112559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dirty="0"/>
          </a:p>
        </p:txBody>
      </p:sp>
      <p:sp>
        <p:nvSpPr>
          <p:cNvPr id="25" name="TextBox 19">
            <a:extLst>
              <a:ext uri="{FF2B5EF4-FFF2-40B4-BE49-F238E27FC236}">
                <a16:creationId xmlns:a16="http://schemas.microsoft.com/office/drawing/2014/main" id="{7B42A49D-15A3-2910-C4FD-0192563BDD27}"/>
              </a:ext>
            </a:extLst>
          </p:cNvPr>
          <p:cNvSpPr txBox="1"/>
          <p:nvPr/>
        </p:nvSpPr>
        <p:spPr>
          <a:xfrm>
            <a:off x="5944784" y="2919800"/>
            <a:ext cx="302432" cy="6924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5434"/>
              </a:lnSpc>
            </a:pPr>
            <a:r>
              <a:rPr lang="en-US" sz="4528" b="1" spc="208" dirty="0">
                <a:solidFill>
                  <a:srgbClr val="FFFFFF"/>
                </a:solidFill>
                <a:latin typeface="Open Sans Bold"/>
                <a:ea typeface="Open Sans Bold"/>
                <a:cs typeface="Open Sans Bold"/>
                <a:sym typeface="Open Sans Bold"/>
              </a:rPr>
              <a:t>2</a:t>
            </a:r>
          </a:p>
        </p:txBody>
      </p:sp>
      <p:sp>
        <p:nvSpPr>
          <p:cNvPr id="26" name="Freeform 14">
            <a:extLst>
              <a:ext uri="{FF2B5EF4-FFF2-40B4-BE49-F238E27FC236}">
                <a16:creationId xmlns:a16="http://schemas.microsoft.com/office/drawing/2014/main" id="{09F0B7F5-DEB1-8413-68D8-A1C72EB0CB1C}"/>
              </a:ext>
            </a:extLst>
          </p:cNvPr>
          <p:cNvSpPr/>
          <p:nvPr/>
        </p:nvSpPr>
        <p:spPr>
          <a:xfrm>
            <a:off x="5766288" y="3831146"/>
            <a:ext cx="688312" cy="641722"/>
          </a:xfrm>
          <a:custGeom>
            <a:avLst/>
            <a:gdLst/>
            <a:ahLst/>
            <a:cxnLst/>
            <a:rect l="l" t="t" r="r" b="b"/>
            <a:pathLst>
              <a:path w="1125598" h="1125598">
                <a:moveTo>
                  <a:pt x="0" y="0"/>
                </a:moveTo>
                <a:lnTo>
                  <a:pt x="1125598" y="0"/>
                </a:lnTo>
                <a:lnTo>
                  <a:pt x="1125598" y="1125598"/>
                </a:lnTo>
                <a:lnTo>
                  <a:pt x="0" y="112559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dirty="0"/>
          </a:p>
        </p:txBody>
      </p:sp>
      <p:sp>
        <p:nvSpPr>
          <p:cNvPr id="27" name="TextBox 19">
            <a:extLst>
              <a:ext uri="{FF2B5EF4-FFF2-40B4-BE49-F238E27FC236}">
                <a16:creationId xmlns:a16="http://schemas.microsoft.com/office/drawing/2014/main" id="{946DA039-0438-8198-CD5D-B4AA7E60A242}"/>
              </a:ext>
            </a:extLst>
          </p:cNvPr>
          <p:cNvSpPr txBox="1"/>
          <p:nvPr/>
        </p:nvSpPr>
        <p:spPr>
          <a:xfrm>
            <a:off x="5944784" y="3831146"/>
            <a:ext cx="302432" cy="6924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5434"/>
              </a:lnSpc>
            </a:pPr>
            <a:r>
              <a:rPr lang="en-US" sz="4528" b="1" spc="208" dirty="0">
                <a:solidFill>
                  <a:srgbClr val="FFFFFF"/>
                </a:solidFill>
                <a:latin typeface="Open Sans Bold"/>
                <a:ea typeface="Open Sans Bold"/>
                <a:cs typeface="Open Sans Bold"/>
                <a:sym typeface="Open Sans Bold"/>
              </a:rPr>
              <a:t>3</a:t>
            </a:r>
          </a:p>
        </p:txBody>
      </p:sp>
      <p:sp>
        <p:nvSpPr>
          <p:cNvPr id="28" name="Freeform 14">
            <a:extLst>
              <a:ext uri="{FF2B5EF4-FFF2-40B4-BE49-F238E27FC236}">
                <a16:creationId xmlns:a16="http://schemas.microsoft.com/office/drawing/2014/main" id="{51870C68-4453-3ABE-07B3-629C56917292}"/>
              </a:ext>
            </a:extLst>
          </p:cNvPr>
          <p:cNvSpPr/>
          <p:nvPr/>
        </p:nvSpPr>
        <p:spPr>
          <a:xfrm>
            <a:off x="5766288" y="4746671"/>
            <a:ext cx="688312" cy="641722"/>
          </a:xfrm>
          <a:custGeom>
            <a:avLst/>
            <a:gdLst/>
            <a:ahLst/>
            <a:cxnLst/>
            <a:rect l="l" t="t" r="r" b="b"/>
            <a:pathLst>
              <a:path w="1125598" h="1125598">
                <a:moveTo>
                  <a:pt x="0" y="0"/>
                </a:moveTo>
                <a:lnTo>
                  <a:pt x="1125598" y="0"/>
                </a:lnTo>
                <a:lnTo>
                  <a:pt x="1125598" y="1125598"/>
                </a:lnTo>
                <a:lnTo>
                  <a:pt x="0" y="112559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dirty="0"/>
          </a:p>
        </p:txBody>
      </p:sp>
      <p:sp>
        <p:nvSpPr>
          <p:cNvPr id="29" name="TextBox 19">
            <a:extLst>
              <a:ext uri="{FF2B5EF4-FFF2-40B4-BE49-F238E27FC236}">
                <a16:creationId xmlns:a16="http://schemas.microsoft.com/office/drawing/2014/main" id="{61A8F7BF-04ED-31F5-44A3-76E0FB04E730}"/>
              </a:ext>
            </a:extLst>
          </p:cNvPr>
          <p:cNvSpPr txBox="1"/>
          <p:nvPr/>
        </p:nvSpPr>
        <p:spPr>
          <a:xfrm>
            <a:off x="5944784" y="4746671"/>
            <a:ext cx="302432" cy="6924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5434"/>
              </a:lnSpc>
            </a:pPr>
            <a:r>
              <a:rPr lang="en-US" sz="4528" b="1" spc="208" dirty="0">
                <a:solidFill>
                  <a:srgbClr val="FFFFFF"/>
                </a:solidFill>
                <a:latin typeface="Open Sans Bold"/>
                <a:ea typeface="Open Sans Bold"/>
                <a:cs typeface="Open Sans Bold"/>
                <a:sym typeface="Open Sans Bold"/>
              </a:rPr>
              <a:t>4</a:t>
            </a:r>
          </a:p>
        </p:txBody>
      </p:sp>
      <p:sp>
        <p:nvSpPr>
          <p:cNvPr id="31" name="TextBox 19">
            <a:extLst>
              <a:ext uri="{FF2B5EF4-FFF2-40B4-BE49-F238E27FC236}">
                <a16:creationId xmlns:a16="http://schemas.microsoft.com/office/drawing/2014/main" id="{364A6797-450E-2D46-1B43-5C5D7472F9E8}"/>
              </a:ext>
            </a:extLst>
          </p:cNvPr>
          <p:cNvSpPr txBox="1"/>
          <p:nvPr/>
        </p:nvSpPr>
        <p:spPr>
          <a:xfrm>
            <a:off x="5944784" y="5691993"/>
            <a:ext cx="302432" cy="6924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5434"/>
              </a:lnSpc>
            </a:pPr>
            <a:r>
              <a:rPr lang="en-US" sz="4528" b="1" spc="208" dirty="0">
                <a:solidFill>
                  <a:srgbClr val="FFFFFF"/>
                </a:solidFill>
                <a:latin typeface="Open Sans Bold"/>
                <a:ea typeface="Open Sans Bold"/>
                <a:cs typeface="Open Sans Bold"/>
                <a:sym typeface="Open Sans Bold"/>
              </a:rPr>
              <a:t>5</a:t>
            </a:r>
          </a:p>
        </p:txBody>
      </p:sp>
      <p:sp>
        <p:nvSpPr>
          <p:cNvPr id="32" name="TextBox 24">
            <a:extLst>
              <a:ext uri="{FF2B5EF4-FFF2-40B4-BE49-F238E27FC236}">
                <a16:creationId xmlns:a16="http://schemas.microsoft.com/office/drawing/2014/main" id="{DD450B10-0E6E-0407-ECDF-D13CC23FBA27}"/>
              </a:ext>
            </a:extLst>
          </p:cNvPr>
          <p:cNvSpPr txBox="1"/>
          <p:nvPr/>
        </p:nvSpPr>
        <p:spPr>
          <a:xfrm>
            <a:off x="6633094" y="2178830"/>
            <a:ext cx="5326873" cy="26028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171"/>
              </a:lnSpc>
            </a:pPr>
            <a:r>
              <a:rPr lang="es-CO" sz="1650" b="1" spc="82" dirty="0">
                <a:latin typeface="Arialle Bold"/>
                <a:ea typeface="Arialle Bold"/>
                <a:cs typeface="Arialle Bold"/>
                <a:sym typeface="Arialle Bold"/>
              </a:rPr>
              <a:t>¿Uso de sustancias químicas?</a:t>
            </a:r>
            <a:endParaRPr lang="es-CO" sz="1650" b="1" spc="82" dirty="0" err="1">
              <a:latin typeface="Arialle Bold"/>
              <a:ea typeface="Arialle Bold"/>
              <a:cs typeface="Arialle Bold"/>
            </a:endParaRPr>
          </a:p>
        </p:txBody>
      </p:sp>
      <p:sp>
        <p:nvSpPr>
          <p:cNvPr id="33" name="TextBox 24">
            <a:extLst>
              <a:ext uri="{FF2B5EF4-FFF2-40B4-BE49-F238E27FC236}">
                <a16:creationId xmlns:a16="http://schemas.microsoft.com/office/drawing/2014/main" id="{75F928CB-5482-F647-B5E8-883125177FA1}"/>
              </a:ext>
            </a:extLst>
          </p:cNvPr>
          <p:cNvSpPr txBox="1"/>
          <p:nvPr/>
        </p:nvSpPr>
        <p:spPr>
          <a:xfrm>
            <a:off x="6633096" y="3109814"/>
            <a:ext cx="5326873" cy="26028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171"/>
              </a:lnSpc>
            </a:pPr>
            <a:r>
              <a:rPr lang="es-CO" sz="1650" b="1" spc="82">
                <a:latin typeface="Arialle Bold"/>
                <a:ea typeface="Arialle Bold"/>
                <a:cs typeface="Arialle Bold"/>
                <a:sym typeface="Arialle Bold"/>
              </a:rPr>
              <a:t>¿Cómo lo hacemos?</a:t>
            </a:r>
            <a:endParaRPr lang="es-CO" sz="1650" b="1" spc="82" dirty="0">
              <a:latin typeface="Arialle Bold"/>
              <a:ea typeface="Arialle Bold"/>
              <a:cs typeface="Arialle Bold"/>
            </a:endParaRPr>
          </a:p>
        </p:txBody>
      </p:sp>
      <p:sp>
        <p:nvSpPr>
          <p:cNvPr id="34" name="TextBox 24">
            <a:extLst>
              <a:ext uri="{FF2B5EF4-FFF2-40B4-BE49-F238E27FC236}">
                <a16:creationId xmlns:a16="http://schemas.microsoft.com/office/drawing/2014/main" id="{7BE598FC-0EA7-7874-5A3E-6188C56E6533}"/>
              </a:ext>
            </a:extLst>
          </p:cNvPr>
          <p:cNvSpPr txBox="1"/>
          <p:nvPr/>
        </p:nvSpPr>
        <p:spPr>
          <a:xfrm>
            <a:off x="6633095" y="3999160"/>
            <a:ext cx="5326873" cy="26028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171"/>
              </a:lnSpc>
            </a:pPr>
            <a:r>
              <a:rPr lang="es-CO" sz="1650" b="1" spc="82" dirty="0">
                <a:latin typeface="Arialle Bold"/>
                <a:ea typeface="Arialle Bold"/>
                <a:cs typeface="Arialle Bold"/>
              </a:rPr>
              <a:t>Líneas de trabajo</a:t>
            </a:r>
          </a:p>
        </p:txBody>
      </p:sp>
      <p:sp>
        <p:nvSpPr>
          <p:cNvPr id="35" name="TextBox 24">
            <a:extLst>
              <a:ext uri="{FF2B5EF4-FFF2-40B4-BE49-F238E27FC236}">
                <a16:creationId xmlns:a16="http://schemas.microsoft.com/office/drawing/2014/main" id="{2654D9A7-3604-C05F-6BB9-19159C2FBB98}"/>
              </a:ext>
            </a:extLst>
          </p:cNvPr>
          <p:cNvSpPr txBox="1"/>
          <p:nvPr/>
        </p:nvSpPr>
        <p:spPr>
          <a:xfrm>
            <a:off x="6633094" y="4951749"/>
            <a:ext cx="5326873" cy="26028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171"/>
              </a:lnSpc>
            </a:pPr>
            <a:r>
              <a:rPr lang="es-CO" sz="1650" b="1" spc="82" dirty="0">
                <a:solidFill>
                  <a:srgbClr val="000000"/>
                </a:solidFill>
                <a:latin typeface="Arialle Bold"/>
                <a:ea typeface="Arialle Bold"/>
                <a:cs typeface="Arialle Bold"/>
              </a:rPr>
              <a:t>Para ir más allá...</a:t>
            </a:r>
          </a:p>
        </p:txBody>
      </p:sp>
      <p:pic>
        <p:nvPicPr>
          <p:cNvPr id="37" name="Image 36" descr="Une image contenant texte, Police, Graphique, capture d’écran&#10;&#10;Description générée automatiquement">
            <a:extLst>
              <a:ext uri="{FF2B5EF4-FFF2-40B4-BE49-F238E27FC236}">
                <a16:creationId xmlns:a16="http://schemas.microsoft.com/office/drawing/2014/main" id="{69C8B7E3-4F6E-DEB2-499A-A38E65E2A0F7}"/>
              </a:ext>
            </a:extLst>
          </p:cNvPr>
          <p:cNvPicPr>
            <a:picLocks noGrp="1" noRo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tretch>
            <a:fillRect/>
          </a:stretch>
        </p:blipFill>
        <p:spPr>
          <a:xfrm>
            <a:off x="10641751" y="6264584"/>
            <a:ext cx="1550249" cy="593417"/>
          </a:xfrm>
          <a:prstGeom prst="rect">
            <a:avLst/>
          </a:prstGeom>
        </p:spPr>
      </p:pic>
    </p:spTree>
    <p:extLst>
      <p:ext uri="{BB962C8B-B14F-4D97-AF65-F5344CB8AC3E}">
        <p14:creationId xmlns:p14="http://schemas.microsoft.com/office/powerpoint/2010/main" val="2872437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4" name="Imagen 3" descr="Imagen que contiene interior, tabla, silla, pequeño&#10;&#10;Descripción generada automáticamente">
            <a:extLst>
              <a:ext uri="{FF2B5EF4-FFF2-40B4-BE49-F238E27FC236}">
                <a16:creationId xmlns:a16="http://schemas.microsoft.com/office/drawing/2014/main" id="{E1F6B8B6-A302-636B-6A3F-4769E6E96289}"/>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457200" y="3731342"/>
            <a:ext cx="4915849" cy="3685242"/>
          </a:xfrm>
          <a:prstGeom prst="rect">
            <a:avLst/>
          </a:prstGeom>
          <a:ln>
            <a:solidFill>
              <a:schemeClr val="bg1"/>
            </a:solidFill>
          </a:ln>
          <a:effectLst>
            <a:softEdge rad="635000"/>
          </a:effectLst>
        </p:spPr>
      </p:pic>
      <p:sp>
        <p:nvSpPr>
          <p:cNvPr id="61" name="Google Shape;61;p14"/>
          <p:cNvSpPr txBox="1">
            <a:spLocks noGrp="1"/>
          </p:cNvSpPr>
          <p:nvPr>
            <p:ph type="title"/>
          </p:nvPr>
        </p:nvSpPr>
        <p:spPr>
          <a:xfrm>
            <a:off x="446228" y="1186694"/>
            <a:ext cx="9169719" cy="694182"/>
          </a:xfrm>
          <a:prstGeom prst="rect">
            <a:avLst/>
          </a:prstGeom>
        </p:spPr>
        <p:txBody>
          <a:bodyPr spcFirstLastPara="1" vert="horz" wrap="square" lIns="121900" tIns="121900" rIns="121900" bIns="121900" rtlCol="0" anchor="t" anchorCtr="0">
            <a:normAutofit fontScale="90000"/>
          </a:bodyPr>
          <a:lstStyle/>
          <a:p>
            <a:r>
              <a:rPr lang="es-419" b="1" dirty="0">
                <a:solidFill>
                  <a:schemeClr val="accent5"/>
                </a:solidFill>
                <a:latin typeface="Open Sans"/>
                <a:ea typeface="Open Sans"/>
                <a:cs typeface="Open Sans"/>
                <a:sym typeface="Open Sans"/>
              </a:rPr>
              <a:t>USO DE SUSTANCIAS QUÍMICAS </a:t>
            </a:r>
            <a:endParaRPr b="1" dirty="0">
              <a:solidFill>
                <a:schemeClr val="accent5"/>
              </a:solidFill>
              <a:latin typeface="Open Sans"/>
              <a:ea typeface="Open Sans"/>
              <a:cs typeface="Open Sans"/>
              <a:sym typeface="Open Sans"/>
            </a:endParaRPr>
          </a:p>
        </p:txBody>
      </p:sp>
      <p:sp>
        <p:nvSpPr>
          <p:cNvPr id="9" name="Marcador de texto 8">
            <a:extLst>
              <a:ext uri="{FF2B5EF4-FFF2-40B4-BE49-F238E27FC236}">
                <a16:creationId xmlns:a16="http://schemas.microsoft.com/office/drawing/2014/main" id="{A8828086-8D73-A08E-C802-BE0124B6ED83}"/>
              </a:ext>
            </a:extLst>
          </p:cNvPr>
          <p:cNvSpPr>
            <a:spLocks noGrp="1"/>
          </p:cNvSpPr>
          <p:nvPr>
            <p:ph type="body" idx="1"/>
          </p:nvPr>
        </p:nvSpPr>
        <p:spPr>
          <a:xfrm>
            <a:off x="39841" y="2497698"/>
            <a:ext cx="11633333" cy="4555200"/>
          </a:xfrm>
          <a:noFill/>
        </p:spPr>
        <p:txBody>
          <a:bodyPr>
            <a:normAutofit/>
          </a:bodyPr>
          <a:lstStyle/>
          <a:p>
            <a:pPr marL="152396" indent="0" algn="just">
              <a:buNone/>
            </a:pPr>
            <a:r>
              <a:rPr lang="es-ES" sz="2400" dirty="0"/>
              <a:t>La Minería Artesanal y de Pequeña Escala (MAPE) a menudo emplea diversas sustancias químicas en sus procesos de extracción y beneficio de minerales. Estas sustancias, aunque útiles para aumentar la eficiencia de la recuperación de minerales, pueden tener impactos significativos en la salud humana y el medio ambiente si no se manejan adecuadamente. </a:t>
            </a:r>
          </a:p>
        </p:txBody>
      </p:sp>
      <p:sp>
        <p:nvSpPr>
          <p:cNvPr id="63" name="Google Shape;63;p14"/>
          <p:cNvSpPr/>
          <p:nvPr/>
        </p:nvSpPr>
        <p:spPr>
          <a:xfrm>
            <a:off x="11580000" y="242333"/>
            <a:ext cx="324000" cy="328400"/>
          </a:xfrm>
          <a:prstGeom prst="rect">
            <a:avLst/>
          </a:prstGeom>
          <a:solidFill>
            <a:schemeClr val="accent5"/>
          </a:solidFill>
          <a:ln>
            <a:noFill/>
          </a:ln>
        </p:spPr>
        <p:txBody>
          <a:bodyPr spcFirstLastPara="1" wrap="square" lIns="121900" tIns="121900" rIns="121900" bIns="121900" anchor="ctr" anchorCtr="0">
            <a:noAutofit/>
          </a:bodyPr>
          <a:lstStyle/>
          <a:p>
            <a:pPr algn="ct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p:nvPr/>
        </p:nvSpPr>
        <p:spPr>
          <a:xfrm>
            <a:off x="-16933" y="0"/>
            <a:ext cx="12192000" cy="6858000"/>
          </a:xfrm>
          <a:prstGeom prst="rect">
            <a:avLst/>
          </a:prstGeom>
          <a:solidFill>
            <a:schemeClr val="lt2"/>
          </a:solidFill>
          <a:ln>
            <a:noFill/>
          </a:ln>
        </p:spPr>
        <p:txBody>
          <a:bodyPr spcFirstLastPara="1" wrap="square" lIns="121900" tIns="121900" rIns="121900" bIns="121900" anchor="ctr" anchorCtr="0">
            <a:noAutofit/>
          </a:bodyPr>
          <a:lstStyle/>
          <a:p>
            <a:pPr algn="ctr"/>
            <a:endParaRPr sz="2400" dirty="0"/>
          </a:p>
        </p:txBody>
      </p:sp>
      <p:sp>
        <p:nvSpPr>
          <p:cNvPr id="10" name="Google Shape;61;p14">
            <a:extLst>
              <a:ext uri="{FF2B5EF4-FFF2-40B4-BE49-F238E27FC236}">
                <a16:creationId xmlns:a16="http://schemas.microsoft.com/office/drawing/2014/main" id="{12624A5A-0AB8-E734-8035-E032A1F488F4}"/>
              </a:ext>
            </a:extLst>
          </p:cNvPr>
          <p:cNvSpPr txBox="1">
            <a:spLocks/>
          </p:cNvSpPr>
          <p:nvPr/>
        </p:nvSpPr>
        <p:spPr>
          <a:xfrm>
            <a:off x="219692" y="1260685"/>
            <a:ext cx="5405600" cy="763600"/>
          </a:xfrm>
          <a:prstGeom prst="rect">
            <a:avLst/>
          </a:prstGeom>
          <a:noFill/>
          <a:ln>
            <a:noFill/>
          </a:ln>
        </p:spPr>
        <p:txBody>
          <a:bodyPr spcFirstLastPara="1" wrap="square" lIns="121900" tIns="121900" rIns="121900" bIns="121900" anchor="t" anchorCtr="0">
            <a:normAutofit fontScale="7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s-419" sz="3733" b="1" dirty="0">
                <a:solidFill>
                  <a:schemeClr val="accent5"/>
                </a:solidFill>
                <a:latin typeface="Open Sans"/>
                <a:ea typeface="Open Sans"/>
                <a:cs typeface="Open Sans"/>
                <a:sym typeface="Open Sans"/>
              </a:rPr>
              <a:t>OBJETIVO DE LA ESTRATEGIA </a:t>
            </a:r>
          </a:p>
        </p:txBody>
      </p:sp>
      <p:pic>
        <p:nvPicPr>
          <p:cNvPr id="3" name="Gráfico 2" descr="Diana con relleno sólido">
            <a:extLst>
              <a:ext uri="{FF2B5EF4-FFF2-40B4-BE49-F238E27FC236}">
                <a16:creationId xmlns:a16="http://schemas.microsoft.com/office/drawing/2014/main" id="{4ADB40F5-E10C-6AC7-685C-2BDB6F055A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49455" y="1654629"/>
            <a:ext cx="5203371" cy="5203371"/>
          </a:xfrm>
          <a:prstGeom prst="rect">
            <a:avLst/>
          </a:prstGeom>
        </p:spPr>
      </p:pic>
      <p:sp>
        <p:nvSpPr>
          <p:cNvPr id="11" name="Marcador de texto 8">
            <a:extLst>
              <a:ext uri="{FF2B5EF4-FFF2-40B4-BE49-F238E27FC236}">
                <a16:creationId xmlns:a16="http://schemas.microsoft.com/office/drawing/2014/main" id="{B9D4272E-E8CC-984E-396F-2025D4469C61}"/>
              </a:ext>
            </a:extLst>
          </p:cNvPr>
          <p:cNvSpPr>
            <a:spLocks noGrp="1"/>
          </p:cNvSpPr>
          <p:nvPr>
            <p:ph type="body" idx="1"/>
          </p:nvPr>
        </p:nvSpPr>
        <p:spPr>
          <a:xfrm>
            <a:off x="141933" y="1924395"/>
            <a:ext cx="11360800" cy="4555200"/>
          </a:xfrm>
        </p:spPr>
        <p:txBody>
          <a:bodyPr>
            <a:normAutofit fontScale="92500" lnSpcReduction="20000"/>
          </a:bodyPr>
          <a:lstStyle/>
          <a:p>
            <a:pPr marL="152396" indent="0" algn="just">
              <a:buNone/>
            </a:pPr>
            <a:r>
              <a:rPr lang="es-ES" dirty="0"/>
              <a:t>Una de las principales problemáticas a nivel de la MAPE es el uso de sustancias químicas para procesamiento y recuperación de oro con procesos complejos  variables y de difícil control desarrollados sin un conocimiento adecuado o apoyo técnico. </a:t>
            </a:r>
          </a:p>
          <a:p>
            <a:pPr marL="152396" indent="0" algn="just">
              <a:buNone/>
            </a:pPr>
            <a:endParaRPr lang="es-ES" dirty="0"/>
          </a:p>
          <a:p>
            <a:pPr marL="152396" indent="0" algn="just">
              <a:buNone/>
            </a:pPr>
            <a:r>
              <a:rPr lang="es-ES" dirty="0"/>
              <a:t>ARM aborda esta problemática a través de su estrategia, estableciendo mecanismos de acompañamiento, control, formación,  con el objetivo de optimizar los procesos mineros, minimizar los impactos ambientales generados, el riesgo a la salud y disminución del consumo de estos insumos dentro de las distintas etapas de producción de oro.   </a:t>
            </a:r>
          </a:p>
          <a:p>
            <a:pPr marL="152396" indent="0" algn="just">
              <a:buNone/>
            </a:pPr>
            <a:r>
              <a:rPr lang="es-ES" dirty="0"/>
              <a:t> </a:t>
            </a:r>
            <a:endParaRPr lang="es-CO"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692833" y="695437"/>
            <a:ext cx="6180800" cy="763600"/>
          </a:xfrm>
          <a:prstGeom prst="rect">
            <a:avLst/>
          </a:prstGeom>
        </p:spPr>
        <p:txBody>
          <a:bodyPr spcFirstLastPara="1" vert="horz" wrap="square" lIns="121900" tIns="121900" rIns="121900" bIns="121900" rtlCol="0" anchor="t" anchorCtr="0">
            <a:normAutofit fontScale="90000"/>
          </a:bodyPr>
          <a:lstStyle/>
          <a:p>
            <a:pPr algn="ctr"/>
            <a:r>
              <a:rPr lang="es-ES" b="1" dirty="0">
                <a:solidFill>
                  <a:schemeClr val="accent5"/>
                </a:solidFill>
                <a:latin typeface="Open Sans"/>
                <a:ea typeface="Open Sans"/>
                <a:cs typeface="Open Sans"/>
                <a:sym typeface="Open Sans"/>
              </a:rPr>
              <a:t>¿COMO LO HACEMOS ?</a:t>
            </a:r>
            <a:endParaRPr b="1" dirty="0">
              <a:solidFill>
                <a:schemeClr val="accent5"/>
              </a:solidFill>
              <a:latin typeface="Open Sans"/>
              <a:ea typeface="Open Sans"/>
              <a:cs typeface="Open Sans"/>
              <a:sym typeface="Open Sans"/>
            </a:endParaRPr>
          </a:p>
        </p:txBody>
      </p:sp>
      <p:sp>
        <p:nvSpPr>
          <p:cNvPr id="14" name="Marcador de texto 8">
            <a:extLst>
              <a:ext uri="{FF2B5EF4-FFF2-40B4-BE49-F238E27FC236}">
                <a16:creationId xmlns:a16="http://schemas.microsoft.com/office/drawing/2014/main" id="{422DFFD7-09AB-3F7C-E70B-AE635F077C59}"/>
              </a:ext>
            </a:extLst>
          </p:cNvPr>
          <p:cNvSpPr>
            <a:spLocks noGrp="1"/>
          </p:cNvSpPr>
          <p:nvPr>
            <p:ph type="body" idx="1"/>
          </p:nvPr>
        </p:nvSpPr>
        <p:spPr>
          <a:xfrm>
            <a:off x="223001" y="1607362"/>
            <a:ext cx="8349673" cy="4719071"/>
          </a:xfrm>
        </p:spPr>
        <p:txBody>
          <a:bodyPr>
            <a:normAutofit/>
          </a:bodyPr>
          <a:lstStyle/>
          <a:p>
            <a:pPr marL="152396" indent="0" algn="just">
              <a:buNone/>
            </a:pPr>
            <a:r>
              <a:rPr lang="es-ES" sz="2133" dirty="0"/>
              <a:t>En las etapas de apoyo, se comienza con una fase de diagnóstico del sistema productivo. En esta fase, se conocen de primera mano los procesos de producción, identificando las metodologías empleadas  insumos involucrados y su manejo por la Organización de la MAPE (OMAPE).</a:t>
            </a:r>
          </a:p>
          <a:p>
            <a:pPr marL="152396" indent="0" algn="just">
              <a:buNone/>
            </a:pPr>
            <a:endParaRPr lang="es-ES" sz="2133" dirty="0"/>
          </a:p>
          <a:p>
            <a:pPr marL="152396" indent="0" algn="just">
              <a:buNone/>
            </a:pPr>
            <a:r>
              <a:rPr lang="es-ES" sz="2133" dirty="0"/>
              <a:t>La etapa de diagnóstico establece actividades de acompañamiento y conocimiento de los procesos desarrollados. Estas actividades incluyen la revisión de insumos involucrados, controles, registros y protocolos implementados, especialmente en lo referente al manejo, operación, manipulación y consumo de sustancias químicas por proceso, así como la gestión de sus subproductos.</a:t>
            </a:r>
            <a:endParaRPr lang="es-CO" sz="2133" dirty="0"/>
          </a:p>
        </p:txBody>
      </p:sp>
      <p:sp>
        <p:nvSpPr>
          <p:cNvPr id="125" name="Google Shape;125;p16"/>
          <p:cNvSpPr/>
          <p:nvPr/>
        </p:nvSpPr>
        <p:spPr>
          <a:xfrm>
            <a:off x="11580000" y="242333"/>
            <a:ext cx="324000" cy="328400"/>
          </a:xfrm>
          <a:prstGeom prst="rect">
            <a:avLst/>
          </a:prstGeom>
          <a:solidFill>
            <a:schemeClr val="accent5"/>
          </a:solidFill>
          <a:ln>
            <a:noFill/>
          </a:ln>
        </p:spPr>
        <p:txBody>
          <a:bodyPr spcFirstLastPara="1" wrap="square" lIns="121900" tIns="121900" rIns="121900" bIns="121900" anchor="ctr" anchorCtr="0">
            <a:noAutofit/>
          </a:bodyPr>
          <a:lstStyle/>
          <a:p>
            <a:pPr algn="ctr"/>
            <a:endParaRPr sz="2400"/>
          </a:p>
        </p:txBody>
      </p:sp>
      <p:pic>
        <p:nvPicPr>
          <p:cNvPr id="12290" name="Picture 2" descr="Crear - Iconos gratis de editar herramientas">
            <a:extLst>
              <a:ext uri="{FF2B5EF4-FFF2-40B4-BE49-F238E27FC236}">
                <a16:creationId xmlns:a16="http://schemas.microsoft.com/office/drawing/2014/main" id="{906D2830-1B9B-86C8-43BB-7469039C65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8813" y="938771"/>
            <a:ext cx="2001187" cy="200118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anipulación de sustancias peligrosas - Trasvase seguro de productos  químicos | DENIOS">
            <a:extLst>
              <a:ext uri="{FF2B5EF4-FFF2-40B4-BE49-F238E27FC236}">
                <a16:creationId xmlns:a16="http://schemas.microsoft.com/office/drawing/2014/main" id="{80A8FE50-4E5B-993B-BBF9-BBBC8565D9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1903" y="3307995"/>
            <a:ext cx="2537096" cy="2873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a:spLocks noGrp="1"/>
          </p:cNvSpPr>
          <p:nvPr>
            <p:ph type="title"/>
          </p:nvPr>
        </p:nvSpPr>
        <p:spPr>
          <a:xfrm>
            <a:off x="415600" y="887867"/>
            <a:ext cx="11360800" cy="763600"/>
          </a:xfrm>
          <a:prstGeom prst="rect">
            <a:avLst/>
          </a:prstGeom>
        </p:spPr>
        <p:txBody>
          <a:bodyPr spcFirstLastPara="1" vert="horz" wrap="square" lIns="121900" tIns="121900" rIns="121900" bIns="121900" rtlCol="0" anchor="t" anchorCtr="0">
            <a:normAutofit fontScale="90000"/>
          </a:bodyPr>
          <a:lstStyle/>
          <a:p>
            <a:pPr algn="ctr"/>
            <a:r>
              <a:rPr lang="es-419" b="1" dirty="0">
                <a:solidFill>
                  <a:schemeClr val="accent5"/>
                </a:solidFill>
                <a:latin typeface="Open Sans"/>
                <a:ea typeface="Open Sans"/>
                <a:cs typeface="Open Sans"/>
                <a:sym typeface="Open Sans"/>
              </a:rPr>
              <a:t>Líneas de trabajo</a:t>
            </a:r>
            <a:endParaRPr dirty="0"/>
          </a:p>
        </p:txBody>
      </p:sp>
      <p:sp>
        <p:nvSpPr>
          <p:cNvPr id="10" name="CuadroTexto 9">
            <a:extLst>
              <a:ext uri="{FF2B5EF4-FFF2-40B4-BE49-F238E27FC236}">
                <a16:creationId xmlns:a16="http://schemas.microsoft.com/office/drawing/2014/main" id="{A3F3C8D2-656D-9FBC-BF8F-8572AFCF0641}"/>
              </a:ext>
            </a:extLst>
          </p:cNvPr>
          <p:cNvSpPr txBox="1"/>
          <p:nvPr/>
        </p:nvSpPr>
        <p:spPr>
          <a:xfrm>
            <a:off x="326834" y="3695451"/>
            <a:ext cx="9308233" cy="954107"/>
          </a:xfrm>
          <a:prstGeom prst="rect">
            <a:avLst/>
          </a:prstGeom>
          <a:solidFill>
            <a:schemeClr val="accent2">
              <a:lumMod val="40000"/>
              <a:lumOff val="60000"/>
            </a:schemeClr>
          </a:solidFill>
        </p:spPr>
        <p:txBody>
          <a:bodyPr wrap="square" rtlCol="0">
            <a:spAutoFit/>
          </a:bodyPr>
          <a:lstStyle/>
          <a:p>
            <a:r>
              <a:rPr lang="es-ES" sz="2800" dirty="0">
                <a:solidFill>
                  <a:schemeClr val="dk2"/>
                </a:solidFill>
              </a:rPr>
              <a:t>1. Manejo responsable de </a:t>
            </a:r>
            <a:r>
              <a:rPr lang="es-ES" sz="2800" b="1" dirty="0">
                <a:solidFill>
                  <a:schemeClr val="dk2"/>
                </a:solidFill>
              </a:rPr>
              <a:t>Insumos y sustancias </a:t>
            </a:r>
            <a:r>
              <a:rPr lang="es-ES" sz="2800" dirty="0">
                <a:solidFill>
                  <a:schemeClr val="dk2"/>
                </a:solidFill>
              </a:rPr>
              <a:t>Químicas relacionados al procesamiento. </a:t>
            </a:r>
            <a:endParaRPr lang="es-CO" sz="2800" dirty="0">
              <a:solidFill>
                <a:schemeClr val="dk2"/>
              </a:solidFill>
            </a:endParaRPr>
          </a:p>
        </p:txBody>
      </p:sp>
      <p:sp>
        <p:nvSpPr>
          <p:cNvPr id="11" name="CuadroTexto 10">
            <a:extLst>
              <a:ext uri="{FF2B5EF4-FFF2-40B4-BE49-F238E27FC236}">
                <a16:creationId xmlns:a16="http://schemas.microsoft.com/office/drawing/2014/main" id="{8B7F91DF-661A-6BBE-FC4E-A18222F01E18}"/>
              </a:ext>
            </a:extLst>
          </p:cNvPr>
          <p:cNvSpPr txBox="1"/>
          <p:nvPr/>
        </p:nvSpPr>
        <p:spPr>
          <a:xfrm>
            <a:off x="415600" y="4968141"/>
            <a:ext cx="9308233" cy="954107"/>
          </a:xfrm>
          <a:prstGeom prst="rect">
            <a:avLst/>
          </a:prstGeom>
          <a:solidFill>
            <a:schemeClr val="bg1">
              <a:lumMod val="75000"/>
            </a:schemeClr>
          </a:solidFill>
        </p:spPr>
        <p:txBody>
          <a:bodyPr wrap="square" rtlCol="0">
            <a:spAutoFit/>
          </a:bodyPr>
          <a:lstStyle/>
          <a:p>
            <a:r>
              <a:rPr lang="es-ES" sz="2800" dirty="0">
                <a:solidFill>
                  <a:schemeClr val="dk2"/>
                </a:solidFill>
              </a:rPr>
              <a:t>2. Gestión de </a:t>
            </a:r>
            <a:r>
              <a:rPr lang="es-ES" sz="2800" b="1" dirty="0">
                <a:solidFill>
                  <a:schemeClr val="dk2"/>
                </a:solidFill>
              </a:rPr>
              <a:t>residuos y subproductos </a:t>
            </a:r>
            <a:r>
              <a:rPr lang="es-ES" sz="2800" dirty="0">
                <a:solidFill>
                  <a:schemeClr val="dk2"/>
                </a:solidFill>
              </a:rPr>
              <a:t>generados en el procesamiento y extracción de oro.</a:t>
            </a:r>
            <a:endParaRPr lang="es-CO" sz="2800" dirty="0">
              <a:solidFill>
                <a:schemeClr val="dk2"/>
              </a:solidFill>
            </a:endParaRPr>
          </a:p>
        </p:txBody>
      </p:sp>
      <p:sp>
        <p:nvSpPr>
          <p:cNvPr id="13" name="CuadroTexto 12">
            <a:extLst>
              <a:ext uri="{FF2B5EF4-FFF2-40B4-BE49-F238E27FC236}">
                <a16:creationId xmlns:a16="http://schemas.microsoft.com/office/drawing/2014/main" id="{B48FE142-24CE-B0E6-B169-2733F8B6DC9F}"/>
              </a:ext>
            </a:extLst>
          </p:cNvPr>
          <p:cNvSpPr txBox="1"/>
          <p:nvPr/>
        </p:nvSpPr>
        <p:spPr>
          <a:xfrm>
            <a:off x="282767" y="2194996"/>
            <a:ext cx="10927100" cy="1200329"/>
          </a:xfrm>
          <a:prstGeom prst="rect">
            <a:avLst/>
          </a:prstGeom>
          <a:noFill/>
        </p:spPr>
        <p:txBody>
          <a:bodyPr wrap="square">
            <a:spAutoFit/>
          </a:bodyPr>
          <a:lstStyle/>
          <a:p>
            <a:pPr algn="just"/>
            <a:r>
              <a:rPr lang="es-ES" sz="2400" dirty="0">
                <a:solidFill>
                  <a:schemeClr val="dk2"/>
                </a:solidFill>
              </a:rPr>
              <a:t>Como líneas de acción de la metodología se involucran: El manejo uso y consumo de sustancias químicas en los procesos de beneficio minero; Gestión de residuos y subproductos generados en el procesamiento minero </a:t>
            </a:r>
            <a:endParaRPr lang="es-CO" sz="2400" dirty="0">
              <a:solidFill>
                <a:schemeClr val="dk2"/>
              </a:solidFill>
            </a:endParaRPr>
          </a:p>
        </p:txBody>
      </p:sp>
      <p:pic>
        <p:nvPicPr>
          <p:cNvPr id="14338" name="Picture 2" descr="Icono de línea de concepto de acción. Ilustración de elemento simple.  diseño de símbolo de esquema de concepto de acción. Se puede utilizar para  UI / UX web y móvil | Vector Premium">
            <a:extLst>
              <a:ext uri="{FF2B5EF4-FFF2-40B4-BE49-F238E27FC236}">
                <a16:creationId xmlns:a16="http://schemas.microsoft.com/office/drawing/2014/main" id="{3CDD2161-58B1-17C9-0B40-7A7C9C1A0A6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25414" t="28085" r="28918" b="35213"/>
          <a:stretch/>
        </p:blipFill>
        <p:spPr bwMode="auto">
          <a:xfrm>
            <a:off x="9723833" y="3695451"/>
            <a:ext cx="2523604" cy="20281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12E87A-4917-8DFD-A011-9B6FBE71317B}"/>
              </a:ext>
            </a:extLst>
          </p:cNvPr>
          <p:cNvSpPr>
            <a:spLocks noGrp="1"/>
          </p:cNvSpPr>
          <p:nvPr>
            <p:ph type="title"/>
          </p:nvPr>
        </p:nvSpPr>
        <p:spPr/>
        <p:txBody>
          <a:bodyPr>
            <a:normAutofit fontScale="90000"/>
          </a:bodyPr>
          <a:lstStyle/>
          <a:p>
            <a:r>
              <a:rPr lang="es-ES" b="1">
                <a:solidFill>
                  <a:schemeClr val="accent5"/>
                </a:solidFill>
                <a:latin typeface="Open Sans"/>
                <a:ea typeface="Open Sans"/>
                <a:cs typeface="Open Sans"/>
              </a:rPr>
              <a:t>IDENTIFICAR</a:t>
            </a:r>
            <a:endParaRPr lang="es-CO" dirty="0"/>
          </a:p>
        </p:txBody>
      </p:sp>
      <p:sp>
        <p:nvSpPr>
          <p:cNvPr id="3" name="Marcador de texto 2">
            <a:extLst>
              <a:ext uri="{FF2B5EF4-FFF2-40B4-BE49-F238E27FC236}">
                <a16:creationId xmlns:a16="http://schemas.microsoft.com/office/drawing/2014/main" id="{BFEF6EE0-38A4-A794-99A4-9411EFC975B4}"/>
              </a:ext>
            </a:extLst>
          </p:cNvPr>
          <p:cNvSpPr>
            <a:spLocks noGrp="1"/>
          </p:cNvSpPr>
          <p:nvPr>
            <p:ph type="body" idx="1"/>
          </p:nvPr>
        </p:nvSpPr>
        <p:spPr>
          <a:xfrm>
            <a:off x="235975" y="1536633"/>
            <a:ext cx="7536426" cy="5218128"/>
          </a:xfrm>
        </p:spPr>
        <p:txBody>
          <a:bodyPr>
            <a:normAutofit fontScale="85000" lnSpcReduction="10000"/>
          </a:bodyPr>
          <a:lstStyle/>
          <a:p>
            <a:pPr marL="152396" indent="0" algn="just">
              <a:buNone/>
            </a:pPr>
            <a:r>
              <a:rPr lang="es-ES" sz="2400" dirty="0"/>
              <a:t>Es importante comprender los sistemas relacionados con la producción minera, las etapas de operación, la naturaleza de los materiales y el uso de sustancias químicas, en la cadena de producción. Para lograr una identificación integral, se utilizan herramientas y metodologías que permiten a la OMAPE diagnosticar su uso, conocer las  mejores operaciones de manejo y prevención, y optimizar el recurso en cada una de sus etapas.</a:t>
            </a:r>
          </a:p>
          <a:p>
            <a:pPr marL="152396" indent="0" algn="just">
              <a:buNone/>
            </a:pPr>
            <a:endParaRPr lang="es-ES" sz="2400" dirty="0"/>
          </a:p>
          <a:p>
            <a:pPr marL="152396" indent="0" algn="just">
              <a:buNone/>
            </a:pPr>
            <a:r>
              <a:rPr lang="es-ES" sz="2400" dirty="0"/>
              <a:t>Esto permite generar una base inicial y reconocimiento de la cadena de producción,  uso, consumos, perdida y manejo de cada sustancia asociada, así como las precauciones y manejos que  se deben tener, estas actividades serán el un punto de partida en el apoyo técnico al sistema de producción de la Organización Minera. </a:t>
            </a:r>
            <a:endParaRPr lang="es-CO" sz="2400" i="1" dirty="0"/>
          </a:p>
        </p:txBody>
      </p:sp>
      <p:pic>
        <p:nvPicPr>
          <p:cNvPr id="8194" name="Picture 2" descr="identificar el icono lleno de línea 14714903 Vector en Vecteezy">
            <a:extLst>
              <a:ext uri="{FF2B5EF4-FFF2-40B4-BE49-F238E27FC236}">
                <a16:creationId xmlns:a16="http://schemas.microsoft.com/office/drawing/2014/main" id="{F8256ED4-9C81-3213-EEB5-E7A1FE4BC5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2475" y="1110431"/>
            <a:ext cx="3819525" cy="381952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Vectores e ilustraciones de Productos quimicos para descargar gratis |  Freepik">
            <a:extLst>
              <a:ext uri="{FF2B5EF4-FFF2-40B4-BE49-F238E27FC236}">
                <a16:creationId xmlns:a16="http://schemas.microsoft.com/office/drawing/2014/main" id="{3488F60A-F4B3-B7BA-D233-7CAC748EEC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59" t="53456" r="6296" b="7268"/>
          <a:stretch/>
        </p:blipFill>
        <p:spPr bwMode="auto">
          <a:xfrm>
            <a:off x="8372475" y="4861079"/>
            <a:ext cx="3198058" cy="1079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523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12E87A-4917-8DFD-A011-9B6FBE71317B}"/>
              </a:ext>
            </a:extLst>
          </p:cNvPr>
          <p:cNvSpPr>
            <a:spLocks noGrp="1"/>
          </p:cNvSpPr>
          <p:nvPr>
            <p:ph type="title"/>
          </p:nvPr>
        </p:nvSpPr>
        <p:spPr/>
        <p:txBody>
          <a:bodyPr>
            <a:normAutofit fontScale="90000"/>
          </a:bodyPr>
          <a:lstStyle/>
          <a:p>
            <a:r>
              <a:rPr lang="es-ES" b="1" dirty="0">
                <a:solidFill>
                  <a:schemeClr val="accent5"/>
                </a:solidFill>
                <a:latin typeface="Open Sans"/>
                <a:ea typeface="Open Sans"/>
                <a:cs typeface="Open Sans"/>
              </a:rPr>
              <a:t>EVALUAR  </a:t>
            </a:r>
            <a:endParaRPr lang="es-CO" dirty="0"/>
          </a:p>
        </p:txBody>
      </p:sp>
      <p:sp>
        <p:nvSpPr>
          <p:cNvPr id="3" name="Marcador de texto 2">
            <a:extLst>
              <a:ext uri="{FF2B5EF4-FFF2-40B4-BE49-F238E27FC236}">
                <a16:creationId xmlns:a16="http://schemas.microsoft.com/office/drawing/2014/main" id="{BFEF6EE0-38A4-A794-99A4-9411EFC975B4}"/>
              </a:ext>
            </a:extLst>
          </p:cNvPr>
          <p:cNvSpPr>
            <a:spLocks noGrp="1"/>
          </p:cNvSpPr>
          <p:nvPr>
            <p:ph type="body" idx="1"/>
          </p:nvPr>
        </p:nvSpPr>
        <p:spPr>
          <a:xfrm>
            <a:off x="301300" y="1712235"/>
            <a:ext cx="7871149" cy="4555200"/>
          </a:xfrm>
        </p:spPr>
        <p:txBody>
          <a:bodyPr>
            <a:normAutofit fontScale="92500"/>
          </a:bodyPr>
          <a:lstStyle/>
          <a:p>
            <a:pPr marL="152396" indent="0" algn="just">
              <a:buNone/>
            </a:pPr>
            <a:r>
              <a:rPr lang="es-ES" sz="2400" dirty="0"/>
              <a:t>La identificación de los procesos asociados al procesamiento que involucren el uso de sustancias químicas, así como la gestión de los volúmenes y residuos generados, requiere la aplicación de herramientas y estrategias adecuadas. Es fundamental identificar el tipo de sustancias, sus características, manejo, prevención y almacenamiento. Además, se deben establecer procesos específicos para la neutralización de sus residuos o subproductos. Todo esto implica la implementación de metodologías que aseguren un manejo seguro y eficiente de las sustancias químicas utilizadas en la operación.</a:t>
            </a:r>
          </a:p>
        </p:txBody>
      </p:sp>
      <p:pic>
        <p:nvPicPr>
          <p:cNvPr id="12290" name="Picture 2" descr="Iconos gratuitos de Evaluación diseñados por Eucalyp | Iconos, Iconos png,  Icono gratis">
            <a:extLst>
              <a:ext uri="{FF2B5EF4-FFF2-40B4-BE49-F238E27FC236}">
                <a16:creationId xmlns:a16="http://schemas.microsoft.com/office/drawing/2014/main" id="{77D9C954-C27B-EECF-305C-E7519AC46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3779" y="787473"/>
            <a:ext cx="2374337" cy="237433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Protección en la agricultura: equipos de seguridad personal">
            <a:extLst>
              <a:ext uri="{FF2B5EF4-FFF2-40B4-BE49-F238E27FC236}">
                <a16:creationId xmlns:a16="http://schemas.microsoft.com/office/drawing/2014/main" id="{55195455-1C69-E6A5-F066-B04F03C5678E}"/>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8863779" y="3442036"/>
            <a:ext cx="2628491" cy="2628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549387"/>
      </p:ext>
    </p:extLst>
  </p:cSld>
  <p:clrMapOvr>
    <a:masterClrMapping/>
  </p:clrMapOvr>
</p:sld>
</file>

<file path=ppt/theme/theme1.xml><?xml version="1.0" encoding="utf-8"?>
<a:theme xmlns:a="http://schemas.openxmlformats.org/drawingml/2006/main" name="Tema de Office">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108EE0A1EE9674D9F53547096FDCB37" ma:contentTypeVersion="14" ma:contentTypeDescription="Crear nuevo documento." ma:contentTypeScope="" ma:versionID="361f5001b8ea6b58d9da8524d6585759">
  <xsd:schema xmlns:xsd="http://www.w3.org/2001/XMLSchema" xmlns:xs="http://www.w3.org/2001/XMLSchema" xmlns:p="http://schemas.microsoft.com/office/2006/metadata/properties" xmlns:ns2="e887992e-ccae-4537-bbc6-b321b1902c5b" xmlns:ns3="1fe7f18a-557d-477e-8df9-119a2a513121" targetNamespace="http://schemas.microsoft.com/office/2006/metadata/properties" ma:root="true" ma:fieldsID="65ba3a6940cd68647b0b80f8a85bf478" ns2:_="" ns3:_="">
    <xsd:import namespace="e887992e-ccae-4537-bbc6-b321b1902c5b"/>
    <xsd:import namespace="1fe7f18a-557d-477e-8df9-119a2a5131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887992e-ccae-4537-bbc6-b321b1902c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c5633540-57a5-4495-a3da-94901a6813a7"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fe7f18a-557d-477e-8df9-119a2a513121"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ff17fa60-9f32-4046-8a5d-7d6d9353bbe7}" ma:internalName="TaxCatchAll" ma:showField="CatchAllData" ma:web="1fe7f18a-557d-477e-8df9-119a2a5131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887992e-ccae-4537-bbc6-b321b1902c5b">
      <Terms xmlns="http://schemas.microsoft.com/office/infopath/2007/PartnerControls"/>
    </lcf76f155ced4ddcb4097134ff3c332f>
    <TaxCatchAll xmlns="1fe7f18a-557d-477e-8df9-119a2a513121" xsi:nil="true"/>
  </documentManagement>
</p:properties>
</file>

<file path=customXml/itemProps1.xml><?xml version="1.0" encoding="utf-8"?>
<ds:datastoreItem xmlns:ds="http://schemas.openxmlformats.org/officeDocument/2006/customXml" ds:itemID="{DE954268-740E-4B30-89B3-1BF30502E3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887992e-ccae-4537-bbc6-b321b1902c5b"/>
    <ds:schemaRef ds:uri="1fe7f18a-557d-477e-8df9-119a2a5131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191664-9931-4E2A-8047-DF3E0CCB359C}">
  <ds:schemaRefs>
    <ds:schemaRef ds:uri="http://schemas.microsoft.com/sharepoint/v3/contenttype/forms"/>
  </ds:schemaRefs>
</ds:datastoreItem>
</file>

<file path=customXml/itemProps3.xml><?xml version="1.0" encoding="utf-8"?>
<ds:datastoreItem xmlns:ds="http://schemas.openxmlformats.org/officeDocument/2006/customXml" ds:itemID="{BAD2FBE9-4863-4315-94BC-1B72AB216912}">
  <ds:schemaRefs>
    <ds:schemaRef ds:uri="http://www.w3.org/XML/1998/namespace"/>
    <ds:schemaRef ds:uri="e887992e-ccae-4537-bbc6-b321b1902c5b"/>
    <ds:schemaRef ds:uri="http://purl.org/dc/elements/1.1/"/>
    <ds:schemaRef ds:uri="http://purl.org/dc/dcmitype/"/>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1fe7f18a-557d-477e-8df9-119a2a51312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838</TotalTime>
  <Words>2036</Words>
  <Application>Microsoft Office PowerPoint</Application>
  <PresentationFormat>Grand écran</PresentationFormat>
  <Paragraphs>167</Paragraphs>
  <Slides>23</Slides>
  <Notes>9</Notes>
  <HiddenSlides>0</HiddenSlides>
  <MMClips>0</MMClips>
  <ScaleCrop>false</ScaleCrop>
  <HeadingPairs>
    <vt:vector size="6" baseType="variant">
      <vt:variant>
        <vt:lpstr>Polices utilisées</vt:lpstr>
      </vt:variant>
      <vt:variant>
        <vt:i4>20</vt:i4>
      </vt:variant>
      <vt:variant>
        <vt:lpstr>Thème</vt:lpstr>
      </vt:variant>
      <vt:variant>
        <vt:i4>2</vt:i4>
      </vt:variant>
      <vt:variant>
        <vt:lpstr>Titres des diapositives</vt:lpstr>
      </vt:variant>
      <vt:variant>
        <vt:i4>23</vt:i4>
      </vt:variant>
    </vt:vector>
  </HeadingPairs>
  <TitlesOfParts>
    <vt:vector size="45" baseType="lpstr">
      <vt:lpstr>Amsterdam Three</vt:lpstr>
      <vt:lpstr>Anonymous Pro</vt:lpstr>
      <vt:lpstr>Aptos</vt:lpstr>
      <vt:lpstr>Aptos Display</vt:lpstr>
      <vt:lpstr>Aptos Narrow</vt:lpstr>
      <vt:lpstr>Arial</vt:lpstr>
      <vt:lpstr>Arialle</vt:lpstr>
      <vt:lpstr>Arialle Bold</vt:lpstr>
      <vt:lpstr>Bungee</vt:lpstr>
      <vt:lpstr>Calibri</vt:lpstr>
      <vt:lpstr>Clear Sans Bold</vt:lpstr>
      <vt:lpstr>Garet Book</vt:lpstr>
      <vt:lpstr>Georgia Pro</vt:lpstr>
      <vt:lpstr>Hit and Run</vt:lpstr>
      <vt:lpstr>Open Sans</vt:lpstr>
      <vt:lpstr>Open Sans Bold</vt:lpstr>
      <vt:lpstr>Open Sans Medium</vt:lpstr>
      <vt:lpstr>Questrial</vt:lpstr>
      <vt:lpstr>Raleway</vt:lpstr>
      <vt:lpstr>Segoe UI</vt:lpstr>
      <vt:lpstr>Tema de Office</vt:lpstr>
      <vt:lpstr>Office Theme</vt:lpstr>
      <vt:lpstr>Présentation PowerPoint</vt:lpstr>
      <vt:lpstr>Présentation PowerPoint</vt:lpstr>
      <vt:lpstr>Présentation PowerPoint</vt:lpstr>
      <vt:lpstr>USO DE SUSTANCIAS QUÍMICAS </vt:lpstr>
      <vt:lpstr>Présentation PowerPoint</vt:lpstr>
      <vt:lpstr>¿COMO LO HACEMOS ?</vt:lpstr>
      <vt:lpstr>Líneas de trabajo</vt:lpstr>
      <vt:lpstr>IDENTIFICAR</vt:lpstr>
      <vt:lpstr>EVALUAR  </vt:lpstr>
      <vt:lpstr>MITIGAR </vt:lpstr>
      <vt:lpstr>MONITOREAR </vt:lpstr>
      <vt:lpstr>1. Manejo responsable de Insumos Químicos relacionados al procesamiento. </vt:lpstr>
      <vt:lpstr>Présentation PowerPoint</vt:lpstr>
      <vt:lpstr>1.2 EVALUACIÓN</vt:lpstr>
      <vt:lpstr>Présentation PowerPoint</vt:lpstr>
      <vt:lpstr>Présentation PowerPoint</vt:lpstr>
      <vt:lpstr>2. Gestión de residuos y subproductos generados en el procesamiento y extracción de oro. </vt:lpstr>
      <vt:lpstr>Présentation PowerPoint</vt:lpstr>
      <vt:lpstr>1.2 EVALUACIÓN</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miltonmunoz@responsiblemines.org</dc:creator>
  <cp:lastModifiedBy>christophehanne@responsiblemines.org</cp:lastModifiedBy>
  <cp:revision>38</cp:revision>
  <dcterms:created xsi:type="dcterms:W3CDTF">2024-06-13T14:13:35Z</dcterms:created>
  <dcterms:modified xsi:type="dcterms:W3CDTF">2025-01-21T16:59:59Z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0x0101004108EE0A1EE9674D9F53547096FDCB37</vt:lpwstr>
  </property>
  <property fmtid="{D5CDD505-2E9C-101B-9397-08002B2CF9AE}" pid="3" name="MediaServiceImageTags">
    <vt:lpwstr/>
  </property>
</Properties>
</file>